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840" r:id="rId1"/>
  </p:sldMasterIdLst>
  <p:notesMasterIdLst>
    <p:notesMasterId r:id="rId45"/>
  </p:notesMasterIdLst>
  <p:handoutMasterIdLst>
    <p:handoutMasterId r:id="rId46"/>
  </p:handoutMasterIdLst>
  <p:sldIdLst>
    <p:sldId id="256" r:id="rId2"/>
    <p:sldId id="258" r:id="rId3"/>
    <p:sldId id="272" r:id="rId4"/>
    <p:sldId id="278" r:id="rId5"/>
    <p:sldId id="280" r:id="rId6"/>
    <p:sldId id="281" r:id="rId7"/>
    <p:sldId id="283" r:id="rId8"/>
    <p:sldId id="291" r:id="rId9"/>
    <p:sldId id="292" r:id="rId10"/>
    <p:sldId id="293" r:id="rId11"/>
    <p:sldId id="294" r:id="rId12"/>
    <p:sldId id="295" r:id="rId13"/>
    <p:sldId id="296" r:id="rId14"/>
    <p:sldId id="297" r:id="rId15"/>
    <p:sldId id="257" r:id="rId16"/>
    <p:sldId id="259" r:id="rId17"/>
    <p:sldId id="260" r:id="rId18"/>
    <p:sldId id="261" r:id="rId19"/>
    <p:sldId id="262" r:id="rId20"/>
    <p:sldId id="263" r:id="rId21"/>
    <p:sldId id="264" r:id="rId22"/>
    <p:sldId id="265" r:id="rId23"/>
    <p:sldId id="266" r:id="rId24"/>
    <p:sldId id="267" r:id="rId25"/>
    <p:sldId id="268" r:id="rId26"/>
    <p:sldId id="270" r:id="rId27"/>
    <p:sldId id="271" r:id="rId28"/>
    <p:sldId id="298" r:id="rId29"/>
    <p:sldId id="299" r:id="rId30"/>
    <p:sldId id="300" r:id="rId31"/>
    <p:sldId id="301" r:id="rId32"/>
    <p:sldId id="302" r:id="rId33"/>
    <p:sldId id="315" r:id="rId34"/>
    <p:sldId id="303" r:id="rId35"/>
    <p:sldId id="305" r:id="rId36"/>
    <p:sldId id="306" r:id="rId37"/>
    <p:sldId id="307" r:id="rId38"/>
    <p:sldId id="308" r:id="rId39"/>
    <p:sldId id="310" r:id="rId40"/>
    <p:sldId id="311" r:id="rId41"/>
    <p:sldId id="317" r:id="rId42"/>
    <p:sldId id="316" r:id="rId43"/>
    <p:sldId id="312" r:id="rId44"/>
  </p:sldIdLst>
  <p:sldSz cx="12192000" cy="6858000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2" d="100"/>
          <a:sy n="82" d="100"/>
        </p:scale>
        <p:origin x="96" y="2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50444" y="1"/>
            <a:ext cx="2945659" cy="498056"/>
          </a:xfrm>
          <a:prstGeom prst="rect">
            <a:avLst/>
          </a:prstGeom>
        </p:spPr>
        <p:txBody>
          <a:bodyPr vert="horz" lIns="91432" tIns="45716" rIns="91432" bIns="45716" rtlCol="0"/>
          <a:lstStyle>
            <a:lvl1pPr algn="r">
              <a:defRPr sz="1200"/>
            </a:lvl1pPr>
          </a:lstStyle>
          <a:p>
            <a:fld id="{F2D8FB16-957A-4739-B89D-6CACAEA040D5}" type="datetimeFigureOut">
              <a:rPr lang="cs-CZ" smtClean="0"/>
              <a:t>24.03.2022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32" tIns="45716" rIns="91432" bIns="45716" rtlCol="0" anchor="b"/>
          <a:lstStyle>
            <a:lvl1pPr algn="r">
              <a:defRPr sz="1200"/>
            </a:lvl1pPr>
          </a:lstStyle>
          <a:p>
            <a:fld id="{9D081E8F-9842-4CBF-9FFA-59D92130AD3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6710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50294" y="1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/>
          <a:lstStyle>
            <a:lvl1pPr algn="r">
              <a:defRPr sz="1200"/>
            </a:lvl1pPr>
          </a:lstStyle>
          <a:p>
            <a:fld id="{203174B2-E7CE-498E-8B15-E05A66DE57D9}" type="datetimeFigureOut">
              <a:rPr lang="cs-CZ" smtClean="0"/>
              <a:t>24.03.2022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8221" tIns="44111" rIns="88221" bIns="44111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79464" y="4777782"/>
            <a:ext cx="5438748" cy="3907834"/>
          </a:xfrm>
          <a:prstGeom prst="rect">
            <a:avLst/>
          </a:prstGeom>
        </p:spPr>
        <p:txBody>
          <a:bodyPr vert="horz" lIns="88221" tIns="44111" rIns="88221" bIns="44111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9429305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50294" y="9429305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 anchor="b"/>
          <a:lstStyle>
            <a:lvl1pPr algn="r">
              <a:defRPr sz="1200"/>
            </a:lvl1pPr>
          </a:lstStyle>
          <a:p>
            <a:fld id="{9C330CD0-3C9B-4D47-BC02-D63758BE371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3812196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microsoft.com/office/2007/relationships/hdphoto" Target="../media/hdphoto1.wdp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920834" y="1484779"/>
            <a:ext cx="10222992" cy="274320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0" name="Group 9"/>
          <p:cNvGrpSpPr/>
          <p:nvPr/>
        </p:nvGrpSpPr>
        <p:grpSpPr>
          <a:xfrm>
            <a:off x="9649215" y="4068923"/>
            <a:ext cx="1080904" cy="1080902"/>
            <a:chOff x="9685338" y="4460675"/>
            <a:chExt cx="1080904" cy="1080902"/>
          </a:xfrm>
        </p:grpSpPr>
        <p:sp>
          <p:nvSpPr>
            <p:cNvPr id="11" name="Oval 10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2" name="Oval 11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 anchor="ctr"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4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200"/>
            </a:lvl2pPr>
            <a:lvl3pPr marL="914400" indent="0" algn="ctr">
              <a:buNone/>
              <a:defRPr sz="22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284890-85D2-4D7B-8EF5-15A9C1DB8F42}" type="datetimeFigureOut">
              <a:rPr lang="en-US" dirty="0"/>
              <a:t>3/24/2022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2733" y="4289334"/>
            <a:ext cx="1193868" cy="640080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5661D-6934-4B32-B92C-470368BF1EC6}" type="datetimeFigureOut">
              <a:rPr lang="en-US" dirty="0"/>
              <a:t>3/24/2022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4917989"/>
            <a:ext cx="12192000" cy="1940010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 anchor="ctr">
            <a:normAutofit/>
          </a:bodyPr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 anchor="t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667" y="6272784"/>
            <a:ext cx="2644309" cy="365125"/>
          </a:xfrm>
        </p:spPr>
        <p:txBody>
          <a:bodyPr/>
          <a:lstStyle/>
          <a:p>
            <a:fld id="{C6F822A4-8DA6-4447-9B1F-C5DB58435268}" type="datetimeFigureOut">
              <a:rPr lang="en-US" dirty="0"/>
              <a:t>3/24/2022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708" y="6272784"/>
            <a:ext cx="6327648" cy="365125"/>
          </a:xfrm>
        </p:spPr>
        <p:txBody>
          <a:bodyPr/>
          <a:lstStyle/>
          <a:p>
            <a:endParaRPr lang="en-US" dirty="0"/>
          </a:p>
        </p:txBody>
      </p:sp>
      <p:grpSp>
        <p:nvGrpSpPr>
          <p:cNvPr id="8" name="Group 7"/>
          <p:cNvGrpSpPr/>
          <p:nvPr/>
        </p:nvGrpSpPr>
        <p:grpSpPr>
          <a:xfrm>
            <a:off x="897399" y="2325848"/>
            <a:ext cx="1080904" cy="1080902"/>
            <a:chOff x="9685338" y="4460675"/>
            <a:chExt cx="1080904" cy="1080902"/>
          </a:xfrm>
        </p:grpSpPr>
        <p:sp>
          <p:nvSpPr>
            <p:cNvPr id="9" name="Oval 8"/>
            <p:cNvSpPr/>
            <p:nvPr/>
          </p:nvSpPr>
          <p:spPr>
            <a:xfrm>
              <a:off x="9685338" y="4460675"/>
              <a:ext cx="1080904" cy="1080902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</a14:imgLayer>
                    </a14:imgProps>
                  </a:ext>
                </a:extLst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3702" y="2506133"/>
            <a:ext cx="1188298" cy="720332"/>
          </a:xfrm>
        </p:spPr>
        <p:txBody>
          <a:bodyPr/>
          <a:lstStyle>
            <a:lvl1pPr>
              <a:defRPr sz="2800"/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8D31E-DCDA-41A7-9C67-C4B11B94D21D}" type="datetimeFigureOut">
              <a:rPr lang="en-US" dirty="0"/>
              <a:t>3/24/2022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762C0-B258-48F1-ADE6-176B4174CCDD}" type="datetimeFigureOut">
              <a:rPr lang="en-US" dirty="0"/>
              <a:t>3/24/2022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919A6-33EB-49BD-A62F-1FA56B9F9712}" type="datetimeFigureOut">
              <a:rPr lang="en-US" dirty="0"/>
              <a:t>3/24/2022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4E7D1B-D673-4CF6-8672-009D42ABD2A0}" type="datetimeFigureOut">
              <a:rPr lang="en-US" dirty="0"/>
              <a:t>3/24/2022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16AA21-1863-4931-97CB-99D0A168701B}" type="datetimeFigureOut">
              <a:rPr lang="en-US" dirty="0"/>
              <a:t>3/24/2022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10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1" name="Oval 10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sharpenSoften amount="61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>
            <a:normAutofit/>
          </a:bodyPr>
          <a:lstStyle>
            <a:lvl1pPr>
              <a:defRPr sz="32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72C379-9A7C-4C87-A116-CBE9F58B04C5}" type="datetimeFigureOut">
              <a:rPr lang="en-US" dirty="0"/>
              <a:t>3/24/2022</a:t>
            </a:fld>
            <a:endParaRPr lang="en-US" dirty="0"/>
          </a:p>
        </p:txBody>
      </p:sp>
      <p:grpSp>
        <p:nvGrpSpPr>
          <p:cNvPr id="8" name="Group 7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9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4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5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0" name="Oval 9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ysClr val="window" lastClr="FFFFFF"/>
              </a:solidFill>
              <a:prstDash val="solid"/>
            </a:ln>
            <a:effectLst/>
          </p:spPr>
        </p:sp>
      </p:grp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157CC2-0FC8-4686-B024-99790E0F5162}" type="datetimeFigureOut">
              <a:rPr lang="en-US" dirty="0"/>
              <a:t>3/24/2022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764DA5-CD3D-4590-A511-FCD3BC7A793E}" type="datetimeFigureOut">
              <a:rPr lang="en-US" dirty="0"/>
              <a:t>3/24/2022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5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121408"/>
            <a:ext cx="10058400" cy="405079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24" y="6272784"/>
            <a:ext cx="32735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2"/>
                </a:solidFill>
              </a:defRPr>
            </a:lvl1pPr>
          </a:lstStyle>
          <a:p>
            <a:fld id="{8664C608-40B1-4030-A28D-5B74BC98ADCE}" type="datetimeFigureOut">
              <a:rPr lang="en-US" dirty="0"/>
              <a:t>3/24/2022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8136" y="6272784"/>
            <a:ext cx="632764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grpSp>
        <p:nvGrpSpPr>
          <p:cNvPr id="7" name="Group 6"/>
          <p:cNvGrpSpPr>
            <a:grpSpLocks noChangeAspect="1"/>
          </p:cNvGrpSpPr>
          <p:nvPr/>
        </p:nvGrpSpPr>
        <p:grpSpPr>
          <a:xfrm>
            <a:off x="11401725" y="6229681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>
                  <a:ext uri="{BEBA8EAE-BF5A-486C-A8C5-ECC9F3942E4B}">
                    <a14:imgProps xmlns:a14="http://schemas.microsoft.com/office/drawing/2010/main">
                      <a14:imgLayer r:embed="rId14">
                        <a14:imgEffect>
                          <a14:saturation sat="95000"/>
                        </a14:imgEffect>
                        <a14:imgEffect>
                          <a14:brightnessContrast bright="-40000" contrast="20000"/>
                        </a14:imgEffect>
                      </a14:imgLayer>
                    </a14:imgProps>
                  </a:ext>
                </a:extLst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9" name="Oval 8"/>
            <p:cNvSpPr/>
            <p:nvPr/>
          </p:nvSpPr>
          <p:spPr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1128" y="6272784"/>
            <a:ext cx="64008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0" b="1">
                <a:solidFill>
                  <a:srgbClr val="FFFFFF"/>
                </a:solidFill>
                <a:latin typeface="+mj-lt"/>
              </a:defRPr>
            </a:lvl1pPr>
          </a:lstStyle>
          <a:p>
            <a:fld id="{4FAB73BC-B049-4115-A692-8D63A059BFB8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5400" kern="1200" cap="all" baseline="0">
          <a:blipFill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lnSpc>
          <a:spcPct val="90000"/>
        </a:lnSpc>
        <a:spcBef>
          <a:spcPts val="1200"/>
        </a:spcBef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6.png"/><Relationship Id="rId7" Type="http://schemas.openxmlformats.org/officeDocument/2006/relationships/image" Target="../media/image10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7" Type="http://schemas.openxmlformats.org/officeDocument/2006/relationships/image" Target="../media/image13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JPG"/><Relationship Id="rId5" Type="http://schemas.openxmlformats.org/officeDocument/2006/relationships/image" Target="../media/image11.png"/><Relationship Id="rId4" Type="http://schemas.openxmlformats.org/officeDocument/2006/relationships/image" Target="../media/image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jpg"/><Relationship Id="rId5" Type="http://schemas.openxmlformats.org/officeDocument/2006/relationships/image" Target="../media/image12.JPG"/><Relationship Id="rId4" Type="http://schemas.openxmlformats.org/officeDocument/2006/relationships/image" Target="../media/image11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g"/><Relationship Id="rId4" Type="http://schemas.openxmlformats.org/officeDocument/2006/relationships/image" Target="../media/image12.JPG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5.jpeg"/><Relationship Id="rId7" Type="http://schemas.openxmlformats.org/officeDocument/2006/relationships/image" Target="../media/image11.png"/><Relationship Id="rId2" Type="http://schemas.openxmlformats.org/officeDocument/2006/relationships/hyperlink" Target="mailto:nagy@masjesenicko.cz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Relationship Id="rId9" Type="http://schemas.openxmlformats.org/officeDocument/2006/relationships/image" Target="../media/image1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5400" dirty="0" smtClean="0">
                <a:latin typeface="Rockwell" panose="02060603020205020403" pitchFamily="18" charset="0"/>
              </a:rPr>
              <a:t>SEMINÁŘ PRO ŽADATELE PRV</a:t>
            </a:r>
          </a:p>
          <a:p>
            <a:pPr marL="0" indent="0" algn="ctr">
              <a:buNone/>
            </a:pPr>
            <a:r>
              <a:rPr lang="cs-CZ" sz="5400" dirty="0">
                <a:latin typeface="Rockwell" panose="02060603020205020403" pitchFamily="18" charset="0"/>
              </a:rPr>
              <a:t>7</a:t>
            </a:r>
            <a:r>
              <a:rPr lang="cs-CZ" sz="5400" dirty="0" smtClean="0">
                <a:latin typeface="Rockwell" panose="02060603020205020403" pitchFamily="18" charset="0"/>
              </a:rPr>
              <a:t>. VÝZVA</a:t>
            </a:r>
            <a:endParaRPr lang="cs-CZ" sz="5400" dirty="0">
              <a:latin typeface="Rockwell" panose="02060603020205020403" pitchFamily="18" charset="0"/>
            </a:endParaRPr>
          </a:p>
        </p:txBody>
      </p:sp>
      <p:pic>
        <p:nvPicPr>
          <p:cNvPr id="6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4236" y="455667"/>
            <a:ext cx="855862" cy="81604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" name="Skupina 4"/>
          <p:cNvGrpSpPr>
            <a:grpSpLocks/>
          </p:cNvGrpSpPr>
          <p:nvPr/>
        </p:nvGrpSpPr>
        <p:grpSpPr bwMode="auto">
          <a:xfrm>
            <a:off x="3713584" y="281633"/>
            <a:ext cx="5822302" cy="1217373"/>
            <a:chOff x="12804" y="2668587"/>
            <a:chExt cx="5282789" cy="1016251"/>
          </a:xfrm>
        </p:grpSpPr>
        <p:pic>
          <p:nvPicPr>
            <p:cNvPr id="8" name="Obrázek 2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804" y="2668588"/>
              <a:ext cx="3858742" cy="10162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Obrázek 3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287766" y="2668587"/>
              <a:ext cx="1007827" cy="100990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/>
          </a:blip>
          <a:srcRect/>
          <a:stretch/>
        </p:blipFill>
        <p:spPr>
          <a:xfrm>
            <a:off x="2199579" y="3820807"/>
            <a:ext cx="2319266" cy="1828800"/>
          </a:xfrm>
          <a:prstGeom prst="round2DiagRect">
            <a:avLst>
              <a:gd name="adj1" fmla="val 8848"/>
              <a:gd name="adj2" fmla="val 0"/>
            </a:avLst>
          </a:prstGeom>
          <a:ln w="12700">
            <a:noFill/>
          </a:ln>
          <a:effectLst>
            <a:reflection blurRad="25400" stA="52000" endA="300" endPos="50000" dir="5400000" sy="-100000" algn="bl" rotWithShape="0"/>
          </a:effectLst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/>
          </a:blip>
          <a:srcRect/>
          <a:stretch/>
        </p:blipFill>
        <p:spPr>
          <a:xfrm>
            <a:off x="4621937" y="3797389"/>
            <a:ext cx="2312084" cy="1828800"/>
          </a:xfrm>
          <a:prstGeom prst="round2DiagRect">
            <a:avLst>
              <a:gd name="adj1" fmla="val 8863"/>
              <a:gd name="adj2" fmla="val 0"/>
            </a:avLst>
          </a:prstGeom>
          <a:ln w="12700">
            <a:noFill/>
          </a:ln>
          <a:effectLst>
            <a:reflection blurRad="25400" stA="52000" endA="300" endPos="50000" dir="5400000" sy="-100000" algn="bl" rotWithShape="0"/>
          </a:effectLst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7" cstate="print">
            <a:extLst/>
          </a:blip>
          <a:srcRect/>
          <a:stretch/>
        </p:blipFill>
        <p:spPr>
          <a:xfrm>
            <a:off x="7037113" y="3755036"/>
            <a:ext cx="2312083" cy="1828800"/>
          </a:xfrm>
          <a:prstGeom prst="round2DiagRect">
            <a:avLst>
              <a:gd name="adj1" fmla="val 8863"/>
              <a:gd name="adj2" fmla="val 0"/>
            </a:avLst>
          </a:prstGeom>
          <a:noFill/>
          <a:ln w="12700">
            <a:noFill/>
          </a:ln>
          <a:effectLst>
            <a:reflection blurRad="25400" stA="52000" endA="300" endPos="50000" dir="5400000" sy="-100000" algn="bl" rotWithShape="0"/>
          </a:effectLst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93077" y="5897172"/>
            <a:ext cx="5621337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TextovéPole 13"/>
          <p:cNvSpPr txBox="1"/>
          <p:nvPr/>
        </p:nvSpPr>
        <p:spPr>
          <a:xfrm>
            <a:off x="9114009" y="6199632"/>
            <a:ext cx="223241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24. března </a:t>
            </a:r>
            <a:r>
              <a:rPr lang="cs-CZ" dirty="0" smtClean="0"/>
              <a:t>2022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2776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0"/>
            <a:ext cx="10058400" cy="1563624"/>
          </a:xfrm>
        </p:spPr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PROGRAM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9848" y="1243584"/>
            <a:ext cx="4754880" cy="640080"/>
          </a:xfrm>
        </p:spPr>
        <p:txBody>
          <a:bodyPr/>
          <a:lstStyle/>
          <a:p>
            <a:r>
              <a:rPr lang="cs-CZ" dirty="0" smtClean="0"/>
              <a:t>1. INFORMACE O VÝZVĚ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364224" y="1924812"/>
            <a:ext cx="4754880" cy="3291840"/>
          </a:xfrm>
        </p:spPr>
        <p:txBody>
          <a:bodyPr/>
          <a:lstStyle/>
          <a:p>
            <a:r>
              <a:rPr lang="cs-CZ" dirty="0" smtClean="0"/>
              <a:t> </a:t>
            </a:r>
            <a:r>
              <a:rPr lang="cs-CZ" dirty="0"/>
              <a:t>registrace, přihlášení</a:t>
            </a:r>
          </a:p>
          <a:p>
            <a:r>
              <a:rPr lang="cs-CZ" dirty="0" smtClean="0"/>
              <a:t> </a:t>
            </a:r>
            <a:r>
              <a:rPr lang="cs-CZ" dirty="0"/>
              <a:t>založení žádosti</a:t>
            </a:r>
          </a:p>
          <a:p>
            <a:r>
              <a:rPr lang="cs-CZ" dirty="0" smtClean="0"/>
              <a:t> </a:t>
            </a:r>
            <a:r>
              <a:rPr lang="cs-CZ" dirty="0"/>
              <a:t>úprava a vyplnění žádosti</a:t>
            </a:r>
          </a:p>
          <a:p>
            <a:r>
              <a:rPr lang="cs-CZ" dirty="0" smtClean="0"/>
              <a:t> </a:t>
            </a:r>
            <a:r>
              <a:rPr lang="cs-CZ" dirty="0"/>
              <a:t>nahrávání formuláře a povinných </a:t>
            </a:r>
            <a:r>
              <a:rPr lang="cs-CZ" dirty="0" smtClean="0"/>
              <a:t> </a:t>
            </a:r>
          </a:p>
          <a:p>
            <a:pPr marL="0" indent="0">
              <a:buNone/>
            </a:pPr>
            <a:r>
              <a:rPr lang="cs-CZ" dirty="0" smtClean="0"/>
              <a:t>    příloh</a:t>
            </a:r>
            <a:endParaRPr lang="cs-CZ" dirty="0"/>
          </a:p>
          <a:p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364224" y="1243584"/>
            <a:ext cx="4754880" cy="640080"/>
          </a:xfrm>
        </p:spPr>
        <p:txBody>
          <a:bodyPr/>
          <a:lstStyle/>
          <a:p>
            <a:r>
              <a:rPr lang="cs-CZ" dirty="0" smtClean="0"/>
              <a:t>2. ŽÁDOST O DOTACI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988732" y="1929215"/>
            <a:ext cx="5375492" cy="3291840"/>
          </a:xfrm>
        </p:spPr>
        <p:txBody>
          <a:bodyPr>
            <a:normAutofit/>
          </a:bodyPr>
          <a:lstStyle/>
          <a:p>
            <a:r>
              <a:rPr lang="cs-CZ" dirty="0"/>
              <a:t>v</a:t>
            </a:r>
            <a:r>
              <a:rPr lang="cs-CZ" dirty="0" smtClean="0"/>
              <a:t>yhlášení 7. Výzvy MAS</a:t>
            </a:r>
          </a:p>
          <a:p>
            <a:r>
              <a:rPr lang="cs-CZ" dirty="0" smtClean="0"/>
              <a:t>F2 – Investice do nezemědělských činností</a:t>
            </a:r>
          </a:p>
          <a:p>
            <a:r>
              <a:rPr lang="cs-CZ" dirty="0" smtClean="0"/>
              <a:t>F3 – Investice do zemědělských podniků</a:t>
            </a:r>
          </a:p>
          <a:p>
            <a:r>
              <a:rPr lang="cs-CZ" dirty="0" smtClean="0"/>
              <a:t>F6 – Obnova venkovských oblastí</a:t>
            </a:r>
          </a:p>
          <a:p>
            <a:r>
              <a:rPr lang="cs-CZ" dirty="0"/>
              <a:t>v</a:t>
            </a:r>
            <a:r>
              <a:rPr lang="cs-CZ" dirty="0" smtClean="0"/>
              <a:t>ěcné hodnocení</a:t>
            </a:r>
          </a:p>
          <a:p>
            <a:r>
              <a:rPr lang="cs-CZ" dirty="0"/>
              <a:t>o</a:t>
            </a:r>
            <a:r>
              <a:rPr lang="cs-CZ" dirty="0" smtClean="0"/>
              <a:t>becné poznámky</a:t>
            </a:r>
            <a:endParaRPr lang="cs-CZ" dirty="0"/>
          </a:p>
        </p:txBody>
      </p:sp>
      <p:pic>
        <p:nvPicPr>
          <p:cNvPr id="7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48409" cy="904282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732" y="5586646"/>
            <a:ext cx="5319417" cy="877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83" y="5672667"/>
            <a:ext cx="834958" cy="83667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08149" y="5594226"/>
            <a:ext cx="3338400" cy="878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8330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Vyhlášení 6. výzvy Mas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r>
              <a:rPr lang="cs-CZ" altLang="cs-CZ" dirty="0"/>
              <a:t>Datum a čas vyhlášení výzvy </a:t>
            </a:r>
            <a:r>
              <a:rPr lang="cs-CZ" altLang="cs-CZ" dirty="0" smtClean="0"/>
              <a:t>MAS: </a:t>
            </a:r>
            <a:r>
              <a:rPr lang="cs-CZ" altLang="cs-CZ" b="1" dirty="0" smtClean="0"/>
              <a:t>14. 2. 2022</a:t>
            </a:r>
            <a:endParaRPr lang="cs-CZ" altLang="cs-CZ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dirty="0"/>
              <a:t>Datum a čas ukončení příjmu žádostí o </a:t>
            </a:r>
            <a:r>
              <a:rPr lang="cs-CZ" altLang="cs-CZ" dirty="0" smtClean="0"/>
              <a:t>podporu: </a:t>
            </a:r>
            <a:r>
              <a:rPr lang="cs-CZ" altLang="cs-CZ" b="1" dirty="0" smtClean="0"/>
              <a:t>31. 3. 2022</a:t>
            </a:r>
            <a:endParaRPr lang="cs-CZ" altLang="cs-CZ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dirty="0"/>
              <a:t>Registrace na SZIF: </a:t>
            </a:r>
            <a:r>
              <a:rPr lang="cs-CZ" altLang="cs-CZ" b="1" dirty="0" smtClean="0"/>
              <a:t>31. </a:t>
            </a:r>
            <a:r>
              <a:rPr lang="cs-CZ" altLang="cs-CZ" b="1" dirty="0"/>
              <a:t>8</a:t>
            </a:r>
            <a:r>
              <a:rPr lang="cs-CZ" altLang="cs-CZ" b="1" dirty="0" smtClean="0"/>
              <a:t>. 2022</a:t>
            </a:r>
            <a:endParaRPr lang="cs-CZ" altLang="cs-CZ" b="1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dirty="0" smtClean="0"/>
              <a:t>Datum </a:t>
            </a:r>
            <a:r>
              <a:rPr lang="cs-CZ" altLang="cs-CZ" dirty="0"/>
              <a:t>realizace projektu: </a:t>
            </a:r>
            <a:r>
              <a:rPr lang="cs-CZ" altLang="cs-CZ" b="1" dirty="0"/>
              <a:t>od podání </a:t>
            </a:r>
            <a:r>
              <a:rPr lang="cs-CZ" altLang="cs-CZ" b="1" dirty="0" err="1"/>
              <a:t>ŽoD</a:t>
            </a:r>
            <a:r>
              <a:rPr lang="cs-CZ" altLang="cs-CZ" b="1" dirty="0"/>
              <a:t> do 24 měsíců </a:t>
            </a:r>
            <a:r>
              <a:rPr lang="cs-CZ" altLang="cs-CZ" b="1" dirty="0" smtClean="0"/>
              <a:t>od </a:t>
            </a:r>
            <a:r>
              <a:rPr lang="cs-CZ" altLang="cs-CZ" b="1" dirty="0"/>
              <a:t>podpisu Dohody</a:t>
            </a:r>
            <a:endParaRPr lang="cs-CZ" altLang="cs-CZ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dirty="0"/>
              <a:t>Forma podpory</a:t>
            </a:r>
            <a:r>
              <a:rPr lang="cs-CZ" altLang="cs-CZ" dirty="0" smtClean="0"/>
              <a:t>:  </a:t>
            </a:r>
            <a:r>
              <a:rPr lang="cs-CZ" altLang="cs-CZ" b="1" dirty="0"/>
              <a:t>financování ex - post</a:t>
            </a:r>
            <a:r>
              <a:rPr lang="cs-CZ" altLang="cs-CZ" dirty="0"/>
              <a:t>	</a:t>
            </a:r>
            <a:endParaRPr lang="cs-CZ" altLang="cs-CZ" dirty="0" smtClean="0"/>
          </a:p>
          <a:p>
            <a:r>
              <a:rPr lang="cs-CZ" altLang="cs-CZ" dirty="0"/>
              <a:t>Z</a:t>
            </a:r>
            <a:r>
              <a:rPr lang="cs-CZ" altLang="cs-CZ" dirty="0" smtClean="0"/>
              <a:t>ávazné dokumenty:</a:t>
            </a:r>
          </a:p>
          <a:p>
            <a:pPr marL="0" indent="0">
              <a:buNone/>
            </a:pPr>
            <a:r>
              <a:rPr lang="cs-CZ" altLang="cs-CZ" dirty="0" smtClean="0"/>
              <a:t>Pravidla </a:t>
            </a:r>
            <a:r>
              <a:rPr lang="cs-CZ" altLang="cs-CZ" dirty="0"/>
              <a:t>pro poskytování dotace na projekty PRV na období </a:t>
            </a:r>
            <a:r>
              <a:rPr lang="cs-CZ" altLang="cs-CZ" dirty="0" smtClean="0"/>
              <a:t>2014 - 2020 </a:t>
            </a:r>
            <a:r>
              <a:rPr lang="cs-CZ" altLang="cs-CZ" dirty="0"/>
              <a:t>+ jejich přílohy pro Operaci 19.2.1 </a:t>
            </a:r>
          </a:p>
          <a:p>
            <a:pPr marL="0" indent="0">
              <a:buFont typeface="Arial" panose="020B0604020202020204" pitchFamily="34" charset="0"/>
              <a:buNone/>
            </a:pPr>
            <a:endParaRPr lang="cs-CZ" alt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781294"/>
            <a:ext cx="4725014" cy="7792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1683" y="5781294"/>
            <a:ext cx="834958" cy="83667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4984" y="5781294"/>
            <a:ext cx="3011616" cy="792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69244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F2 – investice do nezemědělských činností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1687" y="1666098"/>
            <a:ext cx="10058400" cy="4050792"/>
          </a:xfrm>
        </p:spPr>
        <p:txBody>
          <a:bodyPr/>
          <a:lstStyle/>
          <a:p>
            <a:pPr>
              <a:defRPr/>
            </a:pPr>
            <a:endParaRPr lang="cs-CZ" altLang="cs-CZ" dirty="0" smtClean="0"/>
          </a:p>
          <a:p>
            <a:pPr>
              <a:defRPr/>
            </a:pPr>
            <a:r>
              <a:rPr lang="cs-CZ" altLang="cs-CZ" dirty="0" smtClean="0"/>
              <a:t>celková </a:t>
            </a:r>
            <a:r>
              <a:rPr lang="cs-CZ" altLang="cs-CZ" dirty="0"/>
              <a:t>částka </a:t>
            </a:r>
            <a:r>
              <a:rPr lang="cs-CZ" altLang="cs-CZ" dirty="0" smtClean="0"/>
              <a:t>alokace -  </a:t>
            </a:r>
            <a:r>
              <a:rPr lang="cs-CZ" altLang="cs-CZ" b="1" dirty="0"/>
              <a:t>4</a:t>
            </a:r>
            <a:r>
              <a:rPr lang="cs-CZ" altLang="cs-CZ" b="1" dirty="0" smtClean="0"/>
              <a:t> 623 285,- </a:t>
            </a:r>
            <a:r>
              <a:rPr lang="cs-CZ" altLang="cs-CZ" b="1" dirty="0"/>
              <a:t>Kč</a:t>
            </a:r>
            <a:endParaRPr lang="cs-CZ" altLang="cs-CZ" dirty="0"/>
          </a:p>
          <a:p>
            <a:pPr>
              <a:defRPr/>
            </a:pPr>
            <a:r>
              <a:rPr lang="cs-CZ" altLang="cs-CZ" dirty="0"/>
              <a:t>míra podpory </a:t>
            </a:r>
            <a:r>
              <a:rPr lang="cs-CZ" altLang="cs-CZ" dirty="0" smtClean="0"/>
              <a:t>- </a:t>
            </a:r>
            <a:r>
              <a:rPr lang="cs-CZ" altLang="cs-CZ" b="1" dirty="0" smtClean="0"/>
              <a:t>45 % mikro </a:t>
            </a:r>
            <a:r>
              <a:rPr lang="cs-CZ" altLang="cs-CZ" b="1" dirty="0"/>
              <a:t>a malé </a:t>
            </a:r>
            <a:r>
              <a:rPr lang="cs-CZ" altLang="cs-CZ" b="1" dirty="0" smtClean="0"/>
              <a:t>podniky</a:t>
            </a:r>
            <a:endParaRPr lang="cs-CZ" altLang="cs-CZ" dirty="0"/>
          </a:p>
          <a:p>
            <a:pPr>
              <a:defRPr/>
            </a:pPr>
            <a:r>
              <a:rPr lang="cs-CZ" altLang="cs-CZ" dirty="0"/>
              <a:t>min. výše celkových způsobilých výdajů 50 000,- Kč</a:t>
            </a:r>
          </a:p>
          <a:p>
            <a:pPr>
              <a:defRPr/>
            </a:pPr>
            <a:r>
              <a:rPr lang="cs-CZ" altLang="cs-CZ" dirty="0"/>
              <a:t>max. výše celkových způsobilých výdajů 5 000 000,- Kč na 1 projekt </a:t>
            </a:r>
            <a:endParaRPr lang="cs-CZ" altLang="cs-CZ" dirty="0" smtClean="0"/>
          </a:p>
          <a:p>
            <a:pPr>
              <a:defRPr/>
            </a:pPr>
            <a:r>
              <a:rPr lang="cs-CZ" altLang="cs-CZ" b="1" dirty="0" smtClean="0"/>
              <a:t>oprávnění </a:t>
            </a:r>
            <a:r>
              <a:rPr lang="cs-CZ" altLang="cs-CZ" b="1" dirty="0"/>
              <a:t>žadatelé </a:t>
            </a:r>
            <a:r>
              <a:rPr lang="cs-CZ" altLang="cs-CZ" dirty="0"/>
              <a:t>– </a:t>
            </a:r>
            <a:r>
              <a:rPr lang="cs-CZ" altLang="cs-CZ" dirty="0" err="1"/>
              <a:t>mikropodniky</a:t>
            </a:r>
            <a:r>
              <a:rPr lang="cs-CZ" altLang="cs-CZ" dirty="0"/>
              <a:t> a malé podniky, zemědělští podnikatelé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cs-CZ" dirty="0" smtClean="0">
                <a:solidFill>
                  <a:prstClr val="black"/>
                </a:solidFill>
              </a:rPr>
              <a:t>hlavní </a:t>
            </a:r>
            <a:r>
              <a:rPr lang="cs-CZ" dirty="0">
                <a:solidFill>
                  <a:prstClr val="black"/>
                </a:solidFill>
              </a:rPr>
              <a:t>cíl projektu – budou podporovány investice do vybraných nezemědělských činností dle Klasifikace ekonomických činností (CZ-NACE)</a:t>
            </a:r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7877" y="5245100"/>
            <a:ext cx="5621337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1193" y="5335524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5870" y="5289012"/>
            <a:ext cx="3459337" cy="9106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21268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F2 – investice do nezemědělských činností způsobilé výdaje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69848" y="1918208"/>
            <a:ext cx="10058400" cy="4050792"/>
          </a:xfrm>
        </p:spPr>
        <p:txBody>
          <a:bodyPr>
            <a:normAutofit/>
          </a:bodyPr>
          <a:lstStyle/>
          <a:p>
            <a:pPr algn="just">
              <a:spcBef>
                <a:spcPct val="0"/>
              </a:spcBef>
              <a:defRPr/>
            </a:pPr>
            <a:r>
              <a:rPr lang="cs-CZ" altLang="cs-CZ" dirty="0">
                <a:solidFill>
                  <a:prstClr val="black"/>
                </a:solidFill>
              </a:rPr>
              <a:t>stavební obnova (přestavba, modernizace, statické zabezpečení) či nová výstavba provozovny, kanceláře (včetně </a:t>
            </a:r>
            <a:r>
              <a:rPr lang="cs-CZ" altLang="cs-CZ" dirty="0" smtClean="0">
                <a:solidFill>
                  <a:prstClr val="black"/>
                </a:solidFill>
              </a:rPr>
              <a:t>nezbytného zázemí </a:t>
            </a:r>
            <a:r>
              <a:rPr lang="cs-CZ" altLang="cs-CZ" dirty="0">
                <a:solidFill>
                  <a:prstClr val="black"/>
                </a:solidFill>
              </a:rPr>
              <a:t>pro zaměstnance) či malokapacitního ubytovacího zařízení (včetně </a:t>
            </a:r>
            <a:r>
              <a:rPr lang="cs-CZ" altLang="cs-CZ" dirty="0" smtClean="0">
                <a:solidFill>
                  <a:prstClr val="black"/>
                </a:solidFill>
              </a:rPr>
              <a:t>stravování a dalších budov a ploch v rámci tur. infrastruktury, sportoviště a </a:t>
            </a:r>
            <a:r>
              <a:rPr lang="cs-CZ" altLang="cs-CZ" dirty="0">
                <a:solidFill>
                  <a:prstClr val="black"/>
                </a:solidFill>
              </a:rPr>
              <a:t>jejich zázemí</a:t>
            </a:r>
            <a:r>
              <a:rPr lang="cs-CZ" altLang="cs-CZ" dirty="0" smtClean="0">
                <a:solidFill>
                  <a:prstClr val="black"/>
                </a:solidFill>
              </a:rPr>
              <a:t>)</a:t>
            </a:r>
          </a:p>
          <a:p>
            <a:pPr algn="just">
              <a:spcBef>
                <a:spcPct val="0"/>
              </a:spcBef>
              <a:defRPr/>
            </a:pPr>
            <a:endParaRPr lang="cs-CZ" altLang="cs-CZ" dirty="0">
              <a:solidFill>
                <a:prstClr val="black"/>
              </a:solidFill>
            </a:endParaRPr>
          </a:p>
          <a:p>
            <a:pPr algn="just">
              <a:spcBef>
                <a:spcPct val="0"/>
              </a:spcBef>
              <a:defRPr/>
            </a:pPr>
            <a:r>
              <a:rPr lang="cs-CZ" altLang="cs-CZ" dirty="0">
                <a:solidFill>
                  <a:prstClr val="black"/>
                </a:solidFill>
              </a:rPr>
              <a:t>pořízení strojů, technologií a dalšího vybavení sloužícího pro nezemědělskou činnost (nákup zařízení, užitkových vozů kategorie </a:t>
            </a:r>
            <a:r>
              <a:rPr lang="cs-CZ" altLang="cs-CZ" dirty="0" smtClean="0">
                <a:solidFill>
                  <a:prstClr val="black"/>
                </a:solidFill>
              </a:rPr>
              <a:t>N1, </a:t>
            </a:r>
            <a:r>
              <a:rPr lang="cs-CZ" altLang="cs-CZ" dirty="0">
                <a:solidFill>
                  <a:prstClr val="black"/>
                </a:solidFill>
              </a:rPr>
              <a:t>vybavení, hardware, software</a:t>
            </a:r>
            <a:r>
              <a:rPr lang="cs-CZ" altLang="cs-CZ" dirty="0" smtClean="0">
                <a:solidFill>
                  <a:prstClr val="black"/>
                </a:solidFill>
              </a:rPr>
              <a:t>) v souvislosti s projektem </a:t>
            </a:r>
            <a:r>
              <a:rPr lang="cs-CZ" altLang="cs-CZ" dirty="0">
                <a:solidFill>
                  <a:prstClr val="black"/>
                </a:solidFill>
              </a:rPr>
              <a:t>(včetně montáže a zkoušky </a:t>
            </a:r>
            <a:r>
              <a:rPr lang="cs-CZ" altLang="cs-CZ" dirty="0" smtClean="0">
                <a:solidFill>
                  <a:prstClr val="black"/>
                </a:solidFill>
              </a:rPr>
              <a:t>majetku </a:t>
            </a:r>
            <a:r>
              <a:rPr lang="cs-CZ" altLang="cs-CZ" dirty="0">
                <a:solidFill>
                  <a:prstClr val="black"/>
                </a:solidFill>
              </a:rPr>
              <a:t>před uvedením do provozu</a:t>
            </a:r>
            <a:r>
              <a:rPr lang="cs-CZ" altLang="cs-CZ" dirty="0" smtClean="0">
                <a:solidFill>
                  <a:prstClr val="black"/>
                </a:solidFill>
              </a:rPr>
              <a:t>)</a:t>
            </a:r>
          </a:p>
          <a:p>
            <a:pPr algn="just">
              <a:spcBef>
                <a:spcPct val="0"/>
              </a:spcBef>
              <a:defRPr/>
            </a:pPr>
            <a:endParaRPr lang="cs-CZ" altLang="cs-CZ" dirty="0">
              <a:solidFill>
                <a:prstClr val="black"/>
              </a:solidFill>
            </a:endParaRPr>
          </a:p>
          <a:p>
            <a:pPr algn="just">
              <a:spcBef>
                <a:spcPct val="0"/>
              </a:spcBef>
              <a:defRPr/>
            </a:pPr>
            <a:r>
              <a:rPr lang="cs-CZ" altLang="cs-CZ" dirty="0">
                <a:solidFill>
                  <a:prstClr val="black"/>
                </a:solidFill>
              </a:rPr>
              <a:t>doplňující výdaje (úprava povrchů, náklady na výstavbu odstavných a parkovacích stání, oplocení, nákup a výsadba doprovodné zeleně) – do max. 30 % </a:t>
            </a:r>
            <a:r>
              <a:rPr lang="cs-CZ" altLang="cs-CZ" dirty="0" smtClean="0">
                <a:solidFill>
                  <a:prstClr val="black"/>
                </a:solidFill>
              </a:rPr>
              <a:t>projektu</a:t>
            </a:r>
          </a:p>
          <a:p>
            <a:pPr algn="just">
              <a:spcBef>
                <a:spcPct val="0"/>
              </a:spcBef>
              <a:defRPr/>
            </a:pPr>
            <a:endParaRPr lang="cs-CZ" altLang="cs-CZ" dirty="0">
              <a:solidFill>
                <a:prstClr val="black"/>
              </a:solidFill>
            </a:endParaRPr>
          </a:p>
          <a:p>
            <a:pPr algn="just">
              <a:spcBef>
                <a:spcPct val="0"/>
              </a:spcBef>
              <a:defRPr/>
            </a:pPr>
            <a:r>
              <a:rPr lang="cs-CZ" altLang="cs-CZ" dirty="0">
                <a:solidFill>
                  <a:prstClr val="black"/>
                </a:solidFill>
              </a:rPr>
              <a:t>nákup nemovitosti do 10 % CZV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7046" y="5890079"/>
            <a:ext cx="5621337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75357" y="5935291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8383" y="5852142"/>
            <a:ext cx="3649377" cy="9606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6469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F2 – investice do nezemědělských činností podmínky přijatelnosti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38684" y="1935142"/>
            <a:ext cx="10058400" cy="4050792"/>
          </a:xfrm>
        </p:spPr>
        <p:txBody>
          <a:bodyPr>
            <a:normAutofit/>
          </a:bodyPr>
          <a:lstStyle/>
          <a:p>
            <a:pPr>
              <a:defRPr/>
            </a:pPr>
            <a:r>
              <a:rPr lang="cs-CZ" dirty="0" smtClean="0"/>
              <a:t>Úprava vlastnických vztahů :</a:t>
            </a:r>
          </a:p>
          <a:p>
            <a:pPr marL="0" indent="0">
              <a:buNone/>
              <a:defRPr/>
            </a:pPr>
            <a:r>
              <a:rPr lang="cs-CZ" dirty="0" smtClean="0"/>
              <a:t>– </a:t>
            </a:r>
            <a:r>
              <a:rPr lang="cs-CZ" b="1" dirty="0" smtClean="0"/>
              <a:t>stavební úpravy </a:t>
            </a:r>
            <a:r>
              <a:rPr lang="cs-CZ" dirty="0" smtClean="0"/>
              <a:t>(</a:t>
            </a:r>
            <a:r>
              <a:rPr lang="cs-CZ" i="1" dirty="0" smtClean="0"/>
              <a:t>vlastnictví, spoluvlastnictví min. 50 %, věcné břemeno, právo stavby</a:t>
            </a:r>
            <a:r>
              <a:rPr lang="cs-CZ" dirty="0" smtClean="0"/>
              <a:t>), </a:t>
            </a:r>
          </a:p>
          <a:p>
            <a:pPr>
              <a:buFontTx/>
              <a:buChar char="-"/>
              <a:defRPr/>
            </a:pPr>
            <a:r>
              <a:rPr lang="cs-CZ" b="1" dirty="0" smtClean="0"/>
              <a:t>umístění strojů a technologií </a:t>
            </a:r>
            <a:r>
              <a:rPr lang="cs-CZ" dirty="0" smtClean="0"/>
              <a:t>(</a:t>
            </a:r>
            <a:r>
              <a:rPr lang="cs-CZ" i="1" dirty="0" smtClean="0"/>
              <a:t>vlastnictví, spoluvlastnictví min. 50 %, nájem, výpůjčka, věcné břemeno, právo stavby</a:t>
            </a:r>
            <a:r>
              <a:rPr lang="cs-CZ" dirty="0" smtClean="0"/>
              <a:t>)</a:t>
            </a:r>
          </a:p>
          <a:p>
            <a:pPr>
              <a:buFontTx/>
              <a:buChar char="-"/>
              <a:defRPr/>
            </a:pPr>
            <a:endParaRPr lang="cs-CZ" dirty="0"/>
          </a:p>
          <a:p>
            <a:pPr>
              <a:defRPr/>
            </a:pPr>
            <a:r>
              <a:rPr lang="cs-CZ" dirty="0"/>
              <a:t>kategorie podniku musí být dodržená ke dni podpisu Dohody nebo může podnik svoji kategorii zmenšit</a:t>
            </a:r>
          </a:p>
          <a:p>
            <a:pPr>
              <a:defRPr/>
            </a:pPr>
            <a:r>
              <a:rPr lang="cs-CZ" dirty="0">
                <a:solidFill>
                  <a:srgbClr val="FF0000"/>
                </a:solidFill>
              </a:rPr>
              <a:t>nelze pořizovat zemědělské a lesnické stroje (kategorie T, C, R, S)</a:t>
            </a:r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5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234" y="5657504"/>
            <a:ext cx="5311118" cy="875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47883" y="5660105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185" y="5660105"/>
            <a:ext cx="3317700" cy="873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864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F3 </a:t>
            </a:r>
            <a:r>
              <a:rPr lang="cs-CZ" sz="3200" dirty="0">
                <a:latin typeface="+mn-lt"/>
              </a:rPr>
              <a:t>– investice do </a:t>
            </a:r>
            <a:r>
              <a:rPr lang="cs-CZ" sz="3200" dirty="0" smtClean="0">
                <a:latin typeface="+mn-lt"/>
              </a:rPr>
              <a:t>zemědělských podniků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69848" y="1669666"/>
            <a:ext cx="10058400" cy="4050792"/>
          </a:xfrm>
        </p:spPr>
        <p:txBody>
          <a:bodyPr>
            <a:normAutofit lnSpcReduction="10000"/>
          </a:bodyPr>
          <a:lstStyle/>
          <a:p>
            <a:pPr>
              <a:defRPr/>
            </a:pPr>
            <a:endParaRPr lang="cs-CZ" altLang="cs-CZ" b="1" dirty="0" smtClean="0"/>
          </a:p>
          <a:p>
            <a:pPr>
              <a:defRPr/>
            </a:pPr>
            <a:r>
              <a:rPr lang="cs-CZ" altLang="cs-CZ" dirty="0" smtClean="0"/>
              <a:t>celková </a:t>
            </a:r>
            <a:r>
              <a:rPr lang="cs-CZ" altLang="cs-CZ" dirty="0"/>
              <a:t>částka alokace -  </a:t>
            </a:r>
            <a:r>
              <a:rPr lang="cs-CZ" altLang="cs-CZ" b="1" dirty="0"/>
              <a:t>5</a:t>
            </a:r>
            <a:r>
              <a:rPr lang="cs-CZ" altLang="cs-CZ" b="1" dirty="0" smtClean="0"/>
              <a:t> 001 440,- </a:t>
            </a:r>
            <a:r>
              <a:rPr lang="cs-CZ" altLang="cs-CZ" b="1" dirty="0"/>
              <a:t>Kč</a:t>
            </a:r>
            <a:endParaRPr lang="cs-CZ" altLang="cs-CZ" dirty="0"/>
          </a:p>
          <a:p>
            <a:pPr>
              <a:defRPr/>
            </a:pPr>
            <a:r>
              <a:rPr lang="cs-CZ" altLang="cs-CZ" dirty="0"/>
              <a:t>míra podpory - </a:t>
            </a:r>
            <a:r>
              <a:rPr lang="cs-CZ" altLang="cs-CZ" b="1" dirty="0"/>
              <a:t>50 % (+ až 10 % za ANC </a:t>
            </a:r>
            <a:r>
              <a:rPr lang="cs-CZ" altLang="cs-CZ" b="1" dirty="0" smtClean="0"/>
              <a:t>oblasti; </a:t>
            </a:r>
            <a:r>
              <a:rPr lang="cs-CZ" altLang="cs-CZ" b="1" dirty="0"/>
              <a:t>+ 10 % za mladého začínajícího zem.)</a:t>
            </a:r>
            <a:endParaRPr lang="cs-CZ" altLang="cs-CZ" dirty="0"/>
          </a:p>
          <a:p>
            <a:pPr>
              <a:defRPr/>
            </a:pPr>
            <a:r>
              <a:rPr lang="cs-CZ" altLang="cs-CZ" dirty="0"/>
              <a:t>min. výše celkových způsobilých výdajů 50 000,- Kč</a:t>
            </a:r>
          </a:p>
          <a:p>
            <a:pPr>
              <a:defRPr/>
            </a:pPr>
            <a:r>
              <a:rPr lang="cs-CZ" altLang="cs-CZ" dirty="0"/>
              <a:t>max. výše celkových způsobilých výdajů </a:t>
            </a:r>
            <a:r>
              <a:rPr lang="cs-CZ" altLang="cs-CZ" dirty="0" smtClean="0"/>
              <a:t>5 000 000,- </a:t>
            </a:r>
            <a:r>
              <a:rPr lang="cs-CZ" altLang="cs-CZ" dirty="0"/>
              <a:t>Kč na 1 projekt </a:t>
            </a:r>
          </a:p>
          <a:p>
            <a:r>
              <a:rPr lang="cs-CZ" b="1" dirty="0"/>
              <a:t>Oprávnění </a:t>
            </a:r>
            <a:r>
              <a:rPr lang="cs-CZ" b="1" dirty="0" smtClean="0"/>
              <a:t>žadatelé: </a:t>
            </a:r>
            <a:r>
              <a:rPr lang="cs-CZ" dirty="0" smtClean="0">
                <a:solidFill>
                  <a:prstClr val="black"/>
                </a:solidFill>
              </a:rPr>
              <a:t>zemědělský </a:t>
            </a:r>
            <a:r>
              <a:rPr lang="cs-CZ" dirty="0">
                <a:solidFill>
                  <a:prstClr val="black"/>
                </a:solidFill>
              </a:rPr>
              <a:t>podnikatel</a:t>
            </a:r>
          </a:p>
          <a:p>
            <a:r>
              <a:rPr lang="cs-CZ" b="1" dirty="0" smtClean="0"/>
              <a:t>Způsobilé </a:t>
            </a:r>
            <a:r>
              <a:rPr lang="cs-CZ" b="1" dirty="0"/>
              <a:t>výdaje:</a:t>
            </a:r>
          </a:p>
          <a:p>
            <a:pPr>
              <a:buFontTx/>
              <a:buChar char="-"/>
            </a:pPr>
            <a:r>
              <a:rPr lang="cs-CZ" dirty="0"/>
              <a:t>stavby, stroje a technologie v zemědělské prvovýrobě</a:t>
            </a:r>
          </a:p>
          <a:p>
            <a:pPr>
              <a:buFontTx/>
              <a:buChar char="-"/>
            </a:pPr>
            <a:r>
              <a:rPr lang="cs-CZ" dirty="0"/>
              <a:t>nákup nemovitosti do 10 % CZV</a:t>
            </a:r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4200" y="5823207"/>
            <a:ext cx="4386347" cy="723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41016" y="5753862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1133" y="5797774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04982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F6 – obnova venkovských oblastí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cs-CZ" altLang="cs-CZ" b="1" dirty="0" smtClean="0"/>
              <a:t>Článek 20</a:t>
            </a:r>
          </a:p>
          <a:p>
            <a:pPr marL="0" indent="0">
              <a:buNone/>
              <a:defRPr/>
            </a:pPr>
            <a:endParaRPr lang="cs-CZ" altLang="cs-CZ" b="1" dirty="0" smtClean="0"/>
          </a:p>
          <a:p>
            <a:pPr>
              <a:defRPr/>
            </a:pPr>
            <a:r>
              <a:rPr lang="cs-CZ" altLang="cs-CZ" b="1" dirty="0" smtClean="0"/>
              <a:t>Podoblast:</a:t>
            </a:r>
          </a:p>
          <a:p>
            <a:pPr marL="0" indent="0">
              <a:buNone/>
              <a:defRPr/>
            </a:pPr>
            <a:r>
              <a:rPr lang="cs-CZ" altLang="cs-CZ" b="1" dirty="0" smtClean="0"/>
              <a:t>a) Veřejná prostranství v obcích</a:t>
            </a:r>
          </a:p>
          <a:p>
            <a:pPr marL="0" indent="0">
              <a:buNone/>
              <a:defRPr/>
            </a:pPr>
            <a:r>
              <a:rPr lang="cs-CZ" altLang="cs-CZ" b="1" dirty="0" smtClean="0"/>
              <a:t>f) Kulturní a spolková zařízení včetně knihoven</a:t>
            </a:r>
          </a:p>
          <a:p>
            <a:pPr marL="0" indent="0">
              <a:buNone/>
              <a:defRPr/>
            </a:pPr>
            <a:endParaRPr lang="cs-CZ" altLang="cs-CZ" b="1" dirty="0"/>
          </a:p>
          <a:p>
            <a:pPr>
              <a:defRPr/>
            </a:pPr>
            <a:r>
              <a:rPr lang="cs-CZ" altLang="cs-CZ" dirty="0"/>
              <a:t>celková částka alokace -  </a:t>
            </a:r>
            <a:r>
              <a:rPr lang="cs-CZ" altLang="cs-CZ" b="1" dirty="0" smtClean="0"/>
              <a:t>2 315 739,- </a:t>
            </a:r>
            <a:r>
              <a:rPr lang="cs-CZ" altLang="cs-CZ" b="1" dirty="0"/>
              <a:t>Kč</a:t>
            </a:r>
          </a:p>
          <a:p>
            <a:pPr>
              <a:defRPr/>
            </a:pPr>
            <a:r>
              <a:rPr lang="cs-CZ" altLang="cs-CZ" dirty="0"/>
              <a:t>míra podpory – </a:t>
            </a:r>
            <a:r>
              <a:rPr lang="cs-CZ" altLang="cs-CZ" b="1" dirty="0" smtClean="0"/>
              <a:t>80 </a:t>
            </a:r>
            <a:r>
              <a:rPr lang="cs-CZ" altLang="cs-CZ" b="1" dirty="0"/>
              <a:t>%</a:t>
            </a:r>
          </a:p>
          <a:p>
            <a:pPr>
              <a:defRPr/>
            </a:pPr>
            <a:r>
              <a:rPr lang="cs-CZ" altLang="cs-CZ" dirty="0"/>
              <a:t>min. výše celkových způsobilých výdajů 50 000,- Kč</a:t>
            </a:r>
          </a:p>
          <a:p>
            <a:pPr>
              <a:defRPr/>
            </a:pPr>
            <a:r>
              <a:rPr lang="cs-CZ" altLang="cs-CZ" dirty="0"/>
              <a:t>max. výše celkových způsobilých výdajů </a:t>
            </a:r>
            <a:r>
              <a:rPr lang="cs-CZ" altLang="cs-CZ" dirty="0" smtClean="0"/>
              <a:t>500 000,- </a:t>
            </a:r>
            <a:r>
              <a:rPr lang="cs-CZ" altLang="cs-CZ" dirty="0"/>
              <a:t>Kč na 1 projekt </a:t>
            </a:r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6033003"/>
            <a:ext cx="4623414" cy="76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2360" y="5995924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2477" y="6039836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30326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F6 – obnova venkovských oblastí</a:t>
            </a:r>
            <a:br>
              <a:rPr lang="cs-CZ" sz="3200" dirty="0" smtClean="0">
                <a:latin typeface="+mn-lt"/>
              </a:rPr>
            </a:br>
            <a:r>
              <a:rPr lang="cs-CZ" sz="3200" dirty="0" smtClean="0">
                <a:latin typeface="+mn-lt"/>
              </a:rPr>
              <a:t>a) veřejná prostranství v obcích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  <a:defRPr/>
            </a:pPr>
            <a:r>
              <a:rPr lang="cs-CZ" altLang="cs-CZ" b="1" dirty="0"/>
              <a:t>Oprávnění žadatelé:</a:t>
            </a:r>
          </a:p>
          <a:p>
            <a:pPr marL="0" indent="0">
              <a:buNone/>
              <a:defRPr/>
            </a:pPr>
            <a:r>
              <a:rPr lang="cs-CZ" altLang="cs-CZ" dirty="0"/>
              <a:t>- </a:t>
            </a:r>
            <a:r>
              <a:rPr lang="cs-CZ" dirty="0" smtClean="0">
                <a:solidFill>
                  <a:prstClr val="black"/>
                </a:solidFill>
              </a:rPr>
              <a:t>Obec nebo svazek obcí</a:t>
            </a:r>
            <a:endParaRPr lang="cs-CZ" dirty="0">
              <a:solidFill>
                <a:prstClr val="black"/>
              </a:solidFill>
            </a:endParaRPr>
          </a:p>
          <a:p>
            <a:endParaRPr lang="cs-CZ" dirty="0"/>
          </a:p>
          <a:p>
            <a:r>
              <a:rPr lang="cs-CZ" b="1" dirty="0">
                <a:solidFill>
                  <a:prstClr val="black"/>
                </a:solidFill>
              </a:rPr>
              <a:t>Hlavní cíl </a:t>
            </a:r>
            <a:r>
              <a:rPr lang="cs-CZ" dirty="0">
                <a:solidFill>
                  <a:prstClr val="black"/>
                </a:solidFill>
              </a:rPr>
              <a:t>– podpora projektů zaměřených na </a:t>
            </a:r>
            <a:r>
              <a:rPr lang="cs-CZ" dirty="0" smtClean="0">
                <a:solidFill>
                  <a:prstClr val="black"/>
                </a:solidFill>
              </a:rPr>
              <a:t>veřejná prostranství (náměstí, návsi, tržiště, navazující prostranství obecního úřadu, pošty, kostela, hřbitova, železniční stanice a dalších objektů občanské vybavenosti, které jsou ve vlastnictví obce), a to včetně herních prvků</a:t>
            </a: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556" y="5875447"/>
            <a:ext cx="5336518" cy="8801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7179" y="5897172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1185" y="5902476"/>
            <a:ext cx="3308811" cy="8709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386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F6 – obnova venkovských oblastí</a:t>
            </a:r>
            <a:br>
              <a:rPr lang="cs-CZ" sz="3200" dirty="0">
                <a:latin typeface="+mn-lt"/>
              </a:rPr>
            </a:br>
            <a:r>
              <a:rPr lang="cs-CZ" sz="3200" dirty="0">
                <a:latin typeface="+mn-lt"/>
              </a:rPr>
              <a:t>a) veřejná prostranství v obcích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Způsobilé výdaje:</a:t>
            </a:r>
          </a:p>
          <a:p>
            <a:r>
              <a:rPr lang="cs-CZ" sz="1800" dirty="0" smtClean="0"/>
              <a:t>Vytváření/rekonstrukce veřejných prostranství obce  zejména úprava povrchů (včetně zatravnění), osvětlení, oplocení a venkovní mobiliář (lavičky, venkovní stoly, odpadkové koše, veřejné WC, psí záchody, stojany na kola, zábradlí, úřední desky, informační panely, orientační mapy, plakátovací plochy, rozcestníky, pomníky, přístřešky do 25 m² zastavěné plochy)</a:t>
            </a:r>
          </a:p>
          <a:p>
            <a:r>
              <a:rPr lang="cs-CZ" sz="1800" dirty="0" smtClean="0"/>
              <a:t>Vytváření/doplnění solitérních prvků sloužících k dotvoření celkového charakteru veřejného prostranství – vodní prvky (kašny, fontány, pítka a ptačí napajedla či koupadla)</a:t>
            </a:r>
          </a:p>
          <a:p>
            <a:r>
              <a:rPr lang="cs-CZ" sz="1800" dirty="0" smtClean="0"/>
              <a:t>Herní prvky</a:t>
            </a:r>
          </a:p>
          <a:p>
            <a:r>
              <a:rPr lang="cs-CZ" sz="1800" dirty="0" smtClean="0"/>
              <a:t>Doplňující výdaje jako součást projektu (parkoviště, odstavné a manipulační plochy) – tvoří maximálně 30 % projektu</a:t>
            </a:r>
          </a:p>
          <a:p>
            <a:r>
              <a:rPr lang="cs-CZ" sz="1800" dirty="0" smtClean="0"/>
              <a:t>Nákup nemovitosti do 10 % CZV</a:t>
            </a:r>
            <a:endParaRPr lang="cs-CZ" sz="1800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888668"/>
            <a:ext cx="5156815" cy="8504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9660" y="5946393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670" y="5888668"/>
            <a:ext cx="3230907" cy="8504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48251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F6 – obnova venkovských oblastí</a:t>
            </a:r>
            <a:br>
              <a:rPr lang="cs-CZ" sz="3200" dirty="0">
                <a:latin typeface="+mn-lt"/>
              </a:rPr>
            </a:br>
            <a:r>
              <a:rPr lang="cs-CZ" sz="3200" dirty="0">
                <a:latin typeface="+mn-lt"/>
              </a:rPr>
              <a:t>a) veřejná prostranství v obcích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 smtClean="0"/>
              <a:t>Podmínky přijatelnosti:</a:t>
            </a:r>
          </a:p>
          <a:p>
            <a:r>
              <a:rPr lang="cs-CZ" dirty="0" smtClean="0"/>
              <a:t>Příslušné projekty jsou prováděny v souladu s plány rozvoje obcí a vesnic a jejich základních služeb a jsou–</a:t>
            </a:r>
            <a:r>
              <a:rPr lang="cs-CZ" dirty="0" err="1" smtClean="0"/>
              <a:t>li</a:t>
            </a:r>
            <a:r>
              <a:rPr lang="cs-CZ" dirty="0" smtClean="0"/>
              <a:t> v souladu s příslušnou strategií místního rozvoje</a:t>
            </a:r>
          </a:p>
          <a:p>
            <a:r>
              <a:rPr lang="cs-CZ" dirty="0" smtClean="0"/>
              <a:t>Veřejné prostranství musí být součástí </a:t>
            </a:r>
            <a:r>
              <a:rPr lang="cs-CZ" dirty="0" err="1" smtClean="0"/>
              <a:t>intravilánu</a:t>
            </a:r>
            <a:r>
              <a:rPr lang="cs-CZ" dirty="0" smtClean="0"/>
              <a:t> obce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662419"/>
            <a:ext cx="4868948" cy="803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83" y="5672667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5716579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8621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F6 – obnova venkovských oblastí</a:t>
            </a:r>
            <a:br>
              <a:rPr lang="cs-CZ" sz="3200" dirty="0">
                <a:latin typeface="+mn-lt"/>
              </a:rPr>
            </a:br>
            <a:r>
              <a:rPr lang="cs-CZ" sz="3200" dirty="0" smtClean="0">
                <a:latin typeface="+mn-lt"/>
              </a:rPr>
              <a:t>f) kulturní a spolková zařízení včetně knihoven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  <a:defRPr/>
            </a:pPr>
            <a:r>
              <a:rPr lang="cs-CZ" altLang="cs-CZ" b="1" dirty="0"/>
              <a:t>Oprávnění žadatelé:</a:t>
            </a:r>
          </a:p>
          <a:p>
            <a:pPr marL="0" indent="0">
              <a:buNone/>
              <a:defRPr/>
            </a:pPr>
            <a:r>
              <a:rPr lang="cs-CZ" altLang="cs-CZ" dirty="0"/>
              <a:t>- </a:t>
            </a:r>
            <a:r>
              <a:rPr lang="cs-CZ" dirty="0">
                <a:solidFill>
                  <a:prstClr val="black"/>
                </a:solidFill>
              </a:rPr>
              <a:t>Obec nebo svazek </a:t>
            </a:r>
            <a:r>
              <a:rPr lang="cs-CZ" dirty="0" smtClean="0">
                <a:solidFill>
                  <a:prstClr val="black"/>
                </a:solidFill>
              </a:rPr>
              <a:t>obcí, příspěvková organizace zřízená obcí nebo svazkem obcí, nestátní neziskové organizace, registrované církve a náboženské společnosti a evidované (církevní) právnické osoby</a:t>
            </a:r>
            <a:endParaRPr lang="cs-CZ" dirty="0">
              <a:solidFill>
                <a:prstClr val="black"/>
              </a:solidFill>
            </a:endParaRPr>
          </a:p>
          <a:p>
            <a:endParaRPr lang="cs-CZ" dirty="0"/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234" y="5716579"/>
            <a:ext cx="4389581" cy="7239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83" y="5672667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5716579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49308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F6 – obnova venkovských oblastí</a:t>
            </a:r>
            <a:br>
              <a:rPr lang="cs-CZ" sz="3200" dirty="0">
                <a:latin typeface="+mn-lt"/>
              </a:rPr>
            </a:br>
            <a:r>
              <a:rPr lang="cs-CZ" sz="3200" dirty="0">
                <a:latin typeface="+mn-lt"/>
              </a:rPr>
              <a:t>f) kulturní a spolková zařízení včetně knihoven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69848" y="1884342"/>
            <a:ext cx="10058400" cy="405079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b="1" dirty="0"/>
              <a:t>Způsobilé výdaje:</a:t>
            </a:r>
          </a:p>
          <a:p>
            <a:r>
              <a:rPr lang="cs-CZ" dirty="0" smtClean="0"/>
              <a:t>Rekonstrukce/obnova/rozšíření kulturního a spolkového zařízení i příslušného zázemí (šatny, umývárny, toalety, sklady a technické místnosti) včetně obecních knihoven</a:t>
            </a:r>
          </a:p>
          <a:p>
            <a:r>
              <a:rPr lang="cs-CZ" dirty="0" smtClean="0"/>
              <a:t>Nové stavby kulturního a spolkového zařízení i příslušného zázemí </a:t>
            </a:r>
            <a:r>
              <a:rPr lang="cs-CZ" dirty="0"/>
              <a:t>(šatny, umývárny, toalety, sklady a technické místnosti) </a:t>
            </a:r>
            <a:endParaRPr lang="cs-CZ" dirty="0" smtClean="0"/>
          </a:p>
          <a:p>
            <a:r>
              <a:rPr lang="cs-CZ" dirty="0" smtClean="0"/>
              <a:t>Pořízení technologií a dalšího vybavení pro kulturní a spolkovou činnost včetně obecních knihoven</a:t>
            </a:r>
          </a:p>
          <a:p>
            <a:r>
              <a:rPr lang="cs-CZ" dirty="0" smtClean="0"/>
              <a:t>Mobilní zařízení pro kulturní či spolkové akce pro veřejnost – mobilní přístřešky (velkokapacitní stany, party stany, nůžkové stany, apod.), pódia včetně zastřešení, pivní sety, mobilní toalety, ozvučovací, osvětlovací a projekční technika a vybavení</a:t>
            </a:r>
          </a:p>
          <a:p>
            <a:r>
              <a:rPr lang="cs-CZ" dirty="0" smtClean="0"/>
              <a:t>Doplňující výdaje jako součást projektu (úprava povrchů, výstavba odstavných ploch a parkovacích stání, oplocení, venkovní mobiliář, informační tabule, zabezpečovací prvky, kuchyňky či kuchyňské kouty včetně základního vybavení) – tvoří maximálně 30 %</a:t>
            </a:r>
          </a:p>
          <a:p>
            <a:r>
              <a:rPr lang="cs-CZ" dirty="0" smtClean="0"/>
              <a:t>Nákup </a:t>
            </a:r>
            <a:r>
              <a:rPr lang="cs-CZ" dirty="0"/>
              <a:t>nemovitosti do 10 % CZV</a:t>
            </a:r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910635"/>
            <a:ext cx="4335547" cy="7150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35426" y="5832912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45543" y="5876824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794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F6 – obnova venkovských oblastí</a:t>
            </a:r>
            <a:br>
              <a:rPr lang="cs-CZ" sz="3200" dirty="0">
                <a:latin typeface="+mn-lt"/>
              </a:rPr>
            </a:br>
            <a:r>
              <a:rPr lang="cs-CZ" sz="3200" dirty="0">
                <a:latin typeface="+mn-lt"/>
              </a:rPr>
              <a:t>f) kulturní a spolková zařízení včetně knihoven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b="1" dirty="0"/>
              <a:t>Podmínky přijatelnosti:</a:t>
            </a:r>
          </a:p>
          <a:p>
            <a:r>
              <a:rPr lang="cs-CZ" dirty="0" smtClean="0"/>
              <a:t>Způsobilost výdajů pro podporu, jsou-li příslušné projekty prováděny podle plánů rozvoje obcí a vesnic</a:t>
            </a:r>
          </a:p>
          <a:p>
            <a:r>
              <a:rPr lang="cs-CZ" dirty="0" smtClean="0"/>
              <a:t>Knihovny zřizovány podle §3 odst. 1 písm. c) zák. číslo 257/2001 Sb.</a:t>
            </a:r>
          </a:p>
          <a:p>
            <a:r>
              <a:rPr lang="cs-CZ" dirty="0" smtClean="0"/>
              <a:t>NNO min. historie 2 roky před podáním Žádosti o dotaci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971793"/>
            <a:ext cx="4403281" cy="72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4750" y="5944191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71410" y="5971793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1447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Portál </a:t>
            </a:r>
            <a:r>
              <a:rPr lang="cs-CZ" sz="3200" dirty="0" err="1" smtClean="0">
                <a:latin typeface="+mn-lt"/>
              </a:rPr>
              <a:t>farmáŘe</a:t>
            </a:r>
            <a:r>
              <a:rPr lang="cs-CZ" sz="3200" dirty="0" smtClean="0">
                <a:latin typeface="+mn-lt"/>
              </a:rPr>
              <a:t> – příprava žádosti o dotaci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dirty="0" smtClean="0"/>
              <a:t>Možnosti zpracování:</a:t>
            </a:r>
          </a:p>
          <a:p>
            <a:pPr>
              <a:buFontTx/>
              <a:buChar char="-"/>
            </a:pPr>
            <a:r>
              <a:rPr lang="cs-CZ" dirty="0" smtClean="0"/>
              <a:t>Žádost o dotaci</a:t>
            </a:r>
          </a:p>
          <a:p>
            <a:pPr>
              <a:buFontTx/>
              <a:buChar char="-"/>
            </a:pPr>
            <a:r>
              <a:rPr lang="cs-CZ" dirty="0" smtClean="0"/>
              <a:t>Žádost o platbu</a:t>
            </a:r>
          </a:p>
          <a:p>
            <a:pPr>
              <a:buFontTx/>
              <a:buChar char="-"/>
            </a:pPr>
            <a:r>
              <a:rPr lang="cs-CZ" dirty="0" smtClean="0"/>
              <a:t>Monitorovací zprávy</a:t>
            </a:r>
          </a:p>
          <a:p>
            <a:pPr>
              <a:buFontTx/>
              <a:buChar char="-"/>
            </a:pPr>
            <a:r>
              <a:rPr lang="cs-CZ" dirty="0" smtClean="0"/>
              <a:t>Hlášení o změnách</a:t>
            </a:r>
          </a:p>
          <a:p>
            <a:pPr>
              <a:buFontTx/>
              <a:buChar char="-"/>
            </a:pPr>
            <a:endParaRPr lang="cs-CZ" dirty="0"/>
          </a:p>
          <a:p>
            <a:pPr marL="0" indent="0">
              <a:buNone/>
            </a:pPr>
            <a:r>
              <a:rPr lang="cs-CZ" dirty="0" smtClean="0"/>
              <a:t>Doporučení: pracovat s programem </a:t>
            </a:r>
            <a:r>
              <a:rPr lang="cs-CZ" dirty="0" err="1" smtClean="0"/>
              <a:t>Acrobat</a:t>
            </a:r>
            <a:r>
              <a:rPr lang="cs-CZ" dirty="0" smtClean="0"/>
              <a:t> </a:t>
            </a:r>
            <a:r>
              <a:rPr lang="cs-CZ" dirty="0" err="1" smtClean="0"/>
              <a:t>Reader</a:t>
            </a:r>
            <a:r>
              <a:rPr lang="cs-CZ" dirty="0" smtClean="0"/>
              <a:t> 10 a vyšší verze</a:t>
            </a:r>
          </a:p>
          <a:p>
            <a:pPr marL="0" indent="0">
              <a:buNone/>
            </a:pPr>
            <a:r>
              <a:rPr lang="cs-CZ" dirty="0" smtClean="0"/>
              <a:t>Dokumenty nejprve ukládat do PC a poté zpracovávat.</a:t>
            </a:r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133" y="5713477"/>
            <a:ext cx="4420214" cy="729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83" y="5672667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5716579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3606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Portál </a:t>
            </a:r>
            <a:r>
              <a:rPr lang="cs-CZ" sz="3200" dirty="0" err="1" smtClean="0">
                <a:latin typeface="+mn-lt"/>
              </a:rPr>
              <a:t>farmáŘe</a:t>
            </a:r>
            <a:r>
              <a:rPr lang="cs-CZ" sz="3200" dirty="0" smtClean="0">
                <a:latin typeface="+mn-lt"/>
              </a:rPr>
              <a:t> - registrace a přihlášení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Registrace na příslušném pracovišti SZIF (pro Jeseník – RO SZIF, Fučíkova 128/4, Jeseník 790 01)</a:t>
            </a:r>
          </a:p>
          <a:p>
            <a:r>
              <a:rPr lang="cs-CZ" dirty="0" smtClean="0"/>
              <a:t>Doložení příslušných dokumentů (FO – </a:t>
            </a:r>
            <a:r>
              <a:rPr lang="cs-CZ" dirty="0" err="1" smtClean="0"/>
              <a:t>obč</a:t>
            </a:r>
            <a:r>
              <a:rPr lang="cs-CZ" dirty="0" smtClean="0"/>
              <a:t>. průkaz, PO – výpis z OR ne starší </a:t>
            </a:r>
            <a:br>
              <a:rPr lang="cs-CZ" dirty="0" smtClean="0"/>
            </a:br>
            <a:r>
              <a:rPr lang="cs-CZ" dirty="0" smtClean="0"/>
              <a:t>3 měsíců)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34041" y="3175525"/>
            <a:ext cx="2684024" cy="2428864"/>
          </a:xfrm>
          <a:prstGeom prst="rect">
            <a:avLst/>
          </a:prstGeom>
        </p:spPr>
      </p:pic>
      <p:pic>
        <p:nvPicPr>
          <p:cNvPr id="5" name="Picture 9" descr="MAS-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716579"/>
            <a:ext cx="4396718" cy="725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83" y="5672667"/>
            <a:ext cx="834958" cy="83667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5716579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532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Portál farmáře - registrace a přihlášení</a:t>
            </a:r>
            <a:endParaRPr lang="cs-CZ" sz="3200" dirty="0">
              <a:latin typeface="+mn-lt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" y="1770421"/>
            <a:ext cx="5750369" cy="3601474"/>
          </a:xfrm>
        </p:spPr>
      </p:pic>
      <p:pic>
        <p:nvPicPr>
          <p:cNvPr id="5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7277" y="1619843"/>
            <a:ext cx="3246366" cy="3891957"/>
          </a:xfrm>
          <a:prstGeom prst="rect">
            <a:avLst/>
          </a:prstGeom>
        </p:spPr>
      </p:pic>
      <p:sp>
        <p:nvSpPr>
          <p:cNvPr id="6" name="Šipka doleva 5"/>
          <p:cNvSpPr/>
          <p:nvPr/>
        </p:nvSpPr>
        <p:spPr>
          <a:xfrm>
            <a:off x="6766865" y="2339889"/>
            <a:ext cx="491613" cy="265471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rgbClr val="FF0000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5501563" y="2149487"/>
            <a:ext cx="1093750" cy="52111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3" name="Picture 9" descr="MAS-logo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889103" cy="847735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473" y="5716579"/>
            <a:ext cx="4368270" cy="720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83" y="5672667"/>
            <a:ext cx="834958" cy="83667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5313" y="5716579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6533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Portál farmáře </a:t>
            </a:r>
            <a:r>
              <a:rPr lang="cs-CZ" sz="3200" dirty="0" smtClean="0">
                <a:latin typeface="+mn-lt"/>
              </a:rPr>
              <a:t/>
            </a:r>
            <a:br>
              <a:rPr lang="cs-CZ" sz="3200" dirty="0" smtClean="0">
                <a:latin typeface="+mn-lt"/>
              </a:rPr>
            </a:br>
            <a:r>
              <a:rPr lang="cs-CZ" sz="3200" dirty="0" smtClean="0">
                <a:latin typeface="+mn-lt"/>
              </a:rPr>
              <a:t>založení žádosti</a:t>
            </a:r>
            <a:endParaRPr lang="cs-CZ" sz="3200" dirty="0">
              <a:latin typeface="+mn-lt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9926" y="1956324"/>
            <a:ext cx="5084914" cy="3589070"/>
          </a:xfrm>
        </p:spPr>
      </p:pic>
      <p:sp>
        <p:nvSpPr>
          <p:cNvPr id="5" name="Vývojový diagram: postup 4"/>
          <p:cNvSpPr/>
          <p:nvPr/>
        </p:nvSpPr>
        <p:spPr>
          <a:xfrm>
            <a:off x="8407724" y="1995654"/>
            <a:ext cx="776748" cy="324464"/>
          </a:xfrm>
          <a:prstGeom prst="flowChartProcess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Vývojový diagram: postup 5"/>
          <p:cNvSpPr/>
          <p:nvPr/>
        </p:nvSpPr>
        <p:spPr>
          <a:xfrm>
            <a:off x="5466735" y="3421625"/>
            <a:ext cx="2467897" cy="1219200"/>
          </a:xfrm>
          <a:prstGeom prst="flowChartProcess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TextovéPole 8"/>
          <p:cNvSpPr txBox="1"/>
          <p:nvPr/>
        </p:nvSpPr>
        <p:spPr>
          <a:xfrm>
            <a:off x="835743" y="2728073"/>
            <a:ext cx="26153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Úvodní obrazovka</a:t>
            </a:r>
            <a:endParaRPr lang="cs-CZ" dirty="0"/>
          </a:p>
        </p:txBody>
      </p:sp>
      <p:sp>
        <p:nvSpPr>
          <p:cNvPr id="10" name="Šipka doprava 9"/>
          <p:cNvSpPr/>
          <p:nvPr/>
        </p:nvSpPr>
        <p:spPr>
          <a:xfrm rot="21095922">
            <a:off x="3045301" y="2536921"/>
            <a:ext cx="1288026" cy="26784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Šipka doleva 10"/>
          <p:cNvSpPr/>
          <p:nvPr/>
        </p:nvSpPr>
        <p:spPr>
          <a:xfrm rot="11829339">
            <a:off x="3083505" y="3176797"/>
            <a:ext cx="1673787" cy="23845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Picture 9" descr="MAS-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234" y="5716579"/>
            <a:ext cx="4400249" cy="72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83" y="5672667"/>
            <a:ext cx="834958" cy="83667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5716579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74432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9848" y="484631"/>
            <a:ext cx="10058400" cy="1609639"/>
          </a:xfrm>
        </p:spPr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Portál farmáře </a:t>
            </a:r>
            <a:br>
              <a:rPr lang="cs-CZ" sz="3200" dirty="0">
                <a:latin typeface="+mn-lt"/>
              </a:rPr>
            </a:br>
            <a:r>
              <a:rPr lang="cs-CZ" sz="3200" dirty="0">
                <a:latin typeface="+mn-lt"/>
              </a:rPr>
              <a:t>založení žádosti</a:t>
            </a:r>
          </a:p>
        </p:txBody>
      </p:sp>
      <p:sp>
        <p:nvSpPr>
          <p:cNvPr id="8" name="Zástupný symbol pro obsah 7"/>
          <p:cNvSpPr>
            <a:spLocks noGrp="1"/>
          </p:cNvSpPr>
          <p:nvPr>
            <p:ph idx="1"/>
          </p:nvPr>
        </p:nvSpPr>
        <p:spPr>
          <a:xfrm>
            <a:off x="1148506" y="1986116"/>
            <a:ext cx="10058400" cy="378571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Žadatel zvolí příslušnou výzvu MAS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19200" y="2524512"/>
            <a:ext cx="8531353" cy="3054909"/>
          </a:xfrm>
          <a:prstGeom prst="rect">
            <a:avLst/>
          </a:prstGeom>
        </p:spPr>
      </p:pic>
      <p:sp>
        <p:nvSpPr>
          <p:cNvPr id="10" name="Vývojový diagram: postup 9"/>
          <p:cNvSpPr/>
          <p:nvPr/>
        </p:nvSpPr>
        <p:spPr>
          <a:xfrm>
            <a:off x="2320413" y="4188542"/>
            <a:ext cx="6430297" cy="678426"/>
          </a:xfrm>
          <a:prstGeom prst="flowChartProcess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9" descr="MAS-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3234" y="5769563"/>
            <a:ext cx="4616852" cy="761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83" y="5672667"/>
            <a:ext cx="834958" cy="836676"/>
          </a:xfrm>
          <a:prstGeom prst="rect">
            <a:avLst/>
          </a:prstGeom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5716579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9731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Portál farmáře </a:t>
            </a:r>
            <a:br>
              <a:rPr lang="cs-CZ" sz="3200" dirty="0">
                <a:latin typeface="+mn-lt"/>
              </a:rPr>
            </a:br>
            <a:r>
              <a:rPr lang="cs-CZ" sz="3200" dirty="0">
                <a:latin typeface="+mn-lt"/>
              </a:rPr>
              <a:t>založení žádosti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Doplnění povinných údajů</a:t>
            </a:r>
          </a:p>
          <a:p>
            <a:r>
              <a:rPr lang="cs-CZ" dirty="0" smtClean="0"/>
              <a:t>Správný výběr </a:t>
            </a:r>
            <a:r>
              <a:rPr lang="cs-CZ" dirty="0" err="1" smtClean="0"/>
              <a:t>Fiche</a:t>
            </a:r>
            <a:r>
              <a:rPr lang="cs-CZ" dirty="0" smtClean="0"/>
              <a:t> – po vygenerování již nelze upravovat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949" y="2904728"/>
            <a:ext cx="7433187" cy="2905196"/>
          </a:xfrm>
          <a:prstGeom prst="rect">
            <a:avLst/>
          </a:prstGeom>
        </p:spPr>
      </p:pic>
      <p:sp>
        <p:nvSpPr>
          <p:cNvPr id="5" name="TextovéPole 4"/>
          <p:cNvSpPr txBox="1"/>
          <p:nvPr/>
        </p:nvSpPr>
        <p:spPr>
          <a:xfrm>
            <a:off x="890801" y="4807974"/>
            <a:ext cx="76495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err="1" smtClean="0"/>
              <a:t>Fiche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0425" y="3647768"/>
            <a:ext cx="9653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Žadatel</a:t>
            </a:r>
            <a:endParaRPr lang="cs-CZ" dirty="0"/>
          </a:p>
        </p:txBody>
      </p:sp>
      <p:sp>
        <p:nvSpPr>
          <p:cNvPr id="8" name="Vývojový diagram: postup 7"/>
          <p:cNvSpPr/>
          <p:nvPr/>
        </p:nvSpPr>
        <p:spPr>
          <a:xfrm>
            <a:off x="1927123" y="3392129"/>
            <a:ext cx="7580671" cy="1415845"/>
          </a:xfrm>
          <a:prstGeom prst="flowChartProcess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Vývojový diagram: postup 8"/>
          <p:cNvSpPr/>
          <p:nvPr/>
        </p:nvSpPr>
        <p:spPr>
          <a:xfrm>
            <a:off x="1907458" y="4896465"/>
            <a:ext cx="7639665" cy="619432"/>
          </a:xfrm>
          <a:prstGeom prst="flowChartProcess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Vývojový diagram: postup 9"/>
          <p:cNvSpPr/>
          <p:nvPr/>
        </p:nvSpPr>
        <p:spPr>
          <a:xfrm>
            <a:off x="8878529" y="5515897"/>
            <a:ext cx="550607" cy="206477"/>
          </a:xfrm>
          <a:prstGeom prst="flowChartProcess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TextovéPole 10"/>
          <p:cNvSpPr txBox="1"/>
          <p:nvPr/>
        </p:nvSpPr>
        <p:spPr>
          <a:xfrm>
            <a:off x="9635614" y="5104953"/>
            <a:ext cx="20270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Generovat žádost</a:t>
            </a:r>
            <a:endParaRPr lang="cs-CZ" dirty="0"/>
          </a:p>
        </p:txBody>
      </p:sp>
      <p:pic>
        <p:nvPicPr>
          <p:cNvPr id="12" name="Picture 9" descr="MAS-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390" y="5758512"/>
            <a:ext cx="4277060" cy="7053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Obrázek 1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83" y="5672667"/>
            <a:ext cx="834958" cy="836676"/>
          </a:xfrm>
          <a:prstGeom prst="rect">
            <a:avLst/>
          </a:prstGeom>
        </p:spPr>
      </p:pic>
      <p:pic>
        <p:nvPicPr>
          <p:cNvPr id="18" name="Obrázek 1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5716579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9957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>
                <a:latin typeface="+mn-lt"/>
              </a:rPr>
              <a:t>Portál farmáře </a:t>
            </a:r>
            <a:br>
              <a:rPr lang="cs-CZ" sz="3200" dirty="0">
                <a:latin typeface="+mn-lt"/>
              </a:rPr>
            </a:br>
            <a:r>
              <a:rPr lang="cs-CZ" sz="3200" dirty="0">
                <a:latin typeface="+mn-lt"/>
              </a:rPr>
              <a:t>založení žádosti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Generování Žádosti o dotaci pro úpravu</a:t>
            </a:r>
          </a:p>
          <a:p>
            <a:r>
              <a:rPr lang="cs-CZ" dirty="0" smtClean="0"/>
              <a:t>Uložit – poté upravovat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8172" y="2873760"/>
            <a:ext cx="7464552" cy="3046019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273234" y="5416851"/>
            <a:ext cx="1464733" cy="484388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8199371" y="5503334"/>
            <a:ext cx="671871" cy="33866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8987662" y="4904680"/>
            <a:ext cx="19287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Možnost nahrání</a:t>
            </a:r>
          </a:p>
          <a:p>
            <a:r>
              <a:rPr lang="cs-CZ" dirty="0"/>
              <a:t>u</a:t>
            </a:r>
            <a:r>
              <a:rPr lang="cs-CZ" dirty="0" smtClean="0"/>
              <a:t>pravené verze</a:t>
            </a:r>
            <a:endParaRPr lang="cs-CZ" dirty="0"/>
          </a:p>
        </p:txBody>
      </p:sp>
      <p:pic>
        <p:nvPicPr>
          <p:cNvPr id="8" name="Picture 9" descr="MAS-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0826" y="6110980"/>
            <a:ext cx="4377880" cy="7220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76497" y="5931690"/>
            <a:ext cx="834958" cy="836676"/>
          </a:xfrm>
          <a:prstGeom prst="rect">
            <a:avLst/>
          </a:prstGeom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5735" y="6084151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364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Portál farmáře </a:t>
            </a:r>
            <a:br>
              <a:rPr lang="cs-CZ" sz="3200" dirty="0" smtClean="0">
                <a:latin typeface="+mn-lt"/>
              </a:rPr>
            </a:br>
            <a:r>
              <a:rPr lang="cs-CZ" sz="3200" dirty="0" smtClean="0">
                <a:latin typeface="+mn-lt"/>
              </a:rPr>
              <a:t>Žádost o dotaci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Vyplnění označených polí</a:t>
            </a:r>
          </a:p>
          <a:p>
            <a:r>
              <a:rPr lang="cs-CZ" dirty="0" smtClean="0"/>
              <a:t>Ikona MENU – instruktážní list</a:t>
            </a:r>
          </a:p>
          <a:p>
            <a:endParaRPr lang="cs-CZ" dirty="0"/>
          </a:p>
        </p:txBody>
      </p:sp>
      <p:pic>
        <p:nvPicPr>
          <p:cNvPr id="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9200" y="2093976"/>
            <a:ext cx="5069946" cy="34341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MAS-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709895"/>
            <a:ext cx="4581081" cy="7555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83" y="5672667"/>
            <a:ext cx="834958" cy="83667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5716579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69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191768"/>
          </a:xfrm>
        </p:spPr>
        <p:txBody>
          <a:bodyPr>
            <a:noAutofit/>
          </a:bodyPr>
          <a:lstStyle/>
          <a:p>
            <a:pPr algn="ctr"/>
            <a:r>
              <a:rPr lang="cs-CZ" sz="3200" dirty="0" smtClean="0">
                <a:latin typeface="+mn-lt"/>
              </a:rPr>
              <a:t>Portál farmáře </a:t>
            </a:r>
            <a:br>
              <a:rPr lang="cs-CZ" sz="3200" dirty="0" smtClean="0">
                <a:latin typeface="+mn-lt"/>
              </a:rPr>
            </a:br>
            <a:r>
              <a:rPr lang="cs-CZ" sz="3200" dirty="0" smtClean="0">
                <a:latin typeface="+mn-lt"/>
              </a:rPr>
              <a:t>povinné přílohy – žádost </a:t>
            </a:r>
            <a:br>
              <a:rPr lang="cs-CZ" sz="3200" dirty="0" smtClean="0">
                <a:latin typeface="+mn-lt"/>
              </a:rPr>
            </a:br>
            <a:r>
              <a:rPr lang="cs-CZ" sz="3200" dirty="0" smtClean="0">
                <a:latin typeface="+mn-lt"/>
              </a:rPr>
              <a:t>o dotaci</a:t>
            </a:r>
            <a:endParaRPr lang="cs-CZ" sz="3200" dirty="0">
              <a:latin typeface="+mn-lt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8078" y="1846250"/>
            <a:ext cx="9685139" cy="3704166"/>
          </a:xfrm>
        </p:spPr>
      </p:pic>
      <p:sp>
        <p:nvSpPr>
          <p:cNvPr id="5" name="Obdélník 4"/>
          <p:cNvSpPr/>
          <p:nvPr/>
        </p:nvSpPr>
        <p:spPr>
          <a:xfrm>
            <a:off x="1256478" y="4053417"/>
            <a:ext cx="1681455" cy="45085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9600298" y="4571999"/>
            <a:ext cx="1286933" cy="5334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3670768" y="4654603"/>
            <a:ext cx="449956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Ukládání souboru bez diakritiky a mezer</a:t>
            </a:r>
            <a:endParaRPr lang="cs-CZ" dirty="0"/>
          </a:p>
        </p:txBody>
      </p:sp>
      <p:sp>
        <p:nvSpPr>
          <p:cNvPr id="8" name="Šipka doprava 7"/>
          <p:cNvSpPr/>
          <p:nvPr/>
        </p:nvSpPr>
        <p:spPr>
          <a:xfrm>
            <a:off x="8170333" y="4767292"/>
            <a:ext cx="1329267" cy="156634"/>
          </a:xfrm>
          <a:prstGeom prst="right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9" name="Picture 9" descr="MAS-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69848" cy="1020070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Obrázek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6134581"/>
            <a:ext cx="4386348" cy="7234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Obrázek 1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52273" y="5987491"/>
            <a:ext cx="834958" cy="836676"/>
          </a:xfrm>
          <a:prstGeom prst="rect">
            <a:avLst/>
          </a:prstGeom>
        </p:spPr>
      </p:pic>
      <p:pic>
        <p:nvPicPr>
          <p:cNvPr id="16" name="Obrázek 1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0015" y="6079067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593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Portál farmáře </a:t>
            </a:r>
            <a:br>
              <a:rPr lang="cs-CZ" sz="3200" dirty="0" smtClean="0">
                <a:latin typeface="+mn-lt"/>
              </a:rPr>
            </a:br>
            <a:r>
              <a:rPr lang="cs-CZ" sz="3200" dirty="0" smtClean="0">
                <a:latin typeface="+mn-lt"/>
              </a:rPr>
              <a:t>odeslání </a:t>
            </a:r>
            <a:r>
              <a:rPr lang="cs-CZ" sz="3200" dirty="0" err="1" smtClean="0">
                <a:latin typeface="+mn-lt"/>
              </a:rPr>
              <a:t>žádostI</a:t>
            </a:r>
            <a:r>
              <a:rPr lang="cs-CZ" sz="3200" dirty="0" smtClean="0">
                <a:latin typeface="+mn-lt"/>
              </a:rPr>
              <a:t> o dotaci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Odeslání žádosti na MAS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9848" y="2509435"/>
            <a:ext cx="10058400" cy="3154765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8686800" y="4902199"/>
            <a:ext cx="1693333" cy="67733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9" descr="MAS-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11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199" y="5988837"/>
            <a:ext cx="4267814" cy="7038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8683" y="5856031"/>
            <a:ext cx="834958" cy="83667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4159" y="5988837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401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Portál farmáře </a:t>
            </a:r>
            <a:br>
              <a:rPr lang="cs-CZ" sz="3200" dirty="0" smtClean="0">
                <a:latin typeface="+mn-lt"/>
              </a:rPr>
            </a:br>
            <a:r>
              <a:rPr lang="cs-CZ" sz="3200" dirty="0" smtClean="0">
                <a:latin typeface="+mn-lt"/>
              </a:rPr>
              <a:t>odeslání žádosti o dotaci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Po odeslání - Žádost o dotaci pouze ke čtení</a:t>
            </a:r>
            <a:endParaRPr lang="cs-CZ" dirty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Výzva MAS k doplnění (max. 2x)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El. podepsanou žádost </a:t>
            </a:r>
            <a:r>
              <a:rPr lang="cs-CZ" dirty="0"/>
              <a:t>MAS již nelze upravovat a je možné podat uzamknutou Žádost na RO SZIF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b="1" dirty="0"/>
              <a:t>El. podepisuje žádost pouze manažer MAS!</a:t>
            </a:r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706534"/>
            <a:ext cx="4665748" cy="7694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83" y="5672667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5716579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6942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Portál farmáře</a:t>
            </a:r>
            <a:br>
              <a:rPr lang="cs-CZ" sz="3200" dirty="0" smtClean="0">
                <a:latin typeface="+mn-lt"/>
              </a:rPr>
            </a:br>
            <a:r>
              <a:rPr lang="cs-CZ" sz="3200" dirty="0" smtClean="0">
                <a:latin typeface="+mn-lt"/>
              </a:rPr>
              <a:t>finální fáze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1.  </a:t>
            </a:r>
            <a:r>
              <a:rPr lang="cs-CZ" b="1" i="1" dirty="0"/>
              <a:t>Pokračovat v podání </a:t>
            </a:r>
            <a:r>
              <a:rPr lang="cs-CZ" dirty="0"/>
              <a:t>na RO SZIF nebo </a:t>
            </a:r>
            <a:endParaRPr lang="cs-CZ" dirty="0" smtClean="0"/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i="1" dirty="0" smtClean="0"/>
              <a:t>2. </a:t>
            </a:r>
            <a:r>
              <a:rPr lang="cs-CZ" b="1" i="1" dirty="0" smtClean="0"/>
              <a:t>Odeslat </a:t>
            </a:r>
            <a:r>
              <a:rPr lang="cs-CZ" b="1" i="1" dirty="0"/>
              <a:t>podání na MAS </a:t>
            </a:r>
            <a:r>
              <a:rPr lang="cs-CZ" dirty="0"/>
              <a:t>(vrátí se zpět k nám v případě zjištěné chyby)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b="1" dirty="0"/>
              <a:t>po úspěšném podání na RO </a:t>
            </a:r>
            <a:r>
              <a:rPr lang="cs-CZ" b="1"/>
              <a:t>SZIF </a:t>
            </a:r>
            <a:r>
              <a:rPr lang="cs-CZ" b="1" smtClean="0"/>
              <a:t>možnost </a:t>
            </a:r>
            <a:r>
              <a:rPr lang="cs-CZ" b="1" dirty="0"/>
              <a:t>stáhnout si Potvrzení o přijetí</a:t>
            </a:r>
          </a:p>
          <a:p>
            <a:endParaRPr lang="cs-CZ" dirty="0"/>
          </a:p>
        </p:txBody>
      </p:sp>
      <p:pic>
        <p:nvPicPr>
          <p:cNvPr id="4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0315" y="3530601"/>
            <a:ext cx="5102681" cy="20705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9" descr="MAS-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5620" y="5993552"/>
            <a:ext cx="4210638" cy="694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56184" y="5878522"/>
            <a:ext cx="834958" cy="836676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4278" y="5966346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3226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56115" y="369316"/>
            <a:ext cx="10058400" cy="1609344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Portál farmáře - doložení příloh k žádosti o dotaci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7048" y="2223008"/>
            <a:ext cx="6931152" cy="4050792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dirty="0" smtClean="0"/>
              <a:t>přílohy </a:t>
            </a:r>
            <a:r>
              <a:rPr lang="cs-CZ" dirty="0"/>
              <a:t>lze dokládat elektronicky nebo kliknutím na </a:t>
            </a:r>
            <a:r>
              <a:rPr lang="cs-CZ" i="1" dirty="0"/>
              <a:t>příloha v listinné podobě </a:t>
            </a:r>
            <a:r>
              <a:rPr lang="cs-CZ" dirty="0"/>
              <a:t>(doručit osobně nebo poštou na MAS/ k termínu registrace na RO SZIF)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b="1" dirty="0" smtClean="0"/>
              <a:t>přílohu </a:t>
            </a:r>
            <a:r>
              <a:rPr lang="cs-CZ" b="1" dirty="0"/>
              <a:t>pojmenovat a uložit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b="1" dirty="0">
                <a:solidFill>
                  <a:srgbClr val="FF0000"/>
                </a:solidFill>
              </a:rPr>
              <a:t>každé doplnění Žádosti nejprve kontroluje MAS (komunikace e-mailem</a:t>
            </a:r>
            <a:r>
              <a:rPr lang="cs-CZ" dirty="0"/>
              <a:t>, až po el. podpisu se podává na RO SZIF)</a:t>
            </a:r>
          </a:p>
          <a:p>
            <a:pPr marL="285750" indent="-285750">
              <a:buFont typeface="Arial" panose="020B0604020202020204" pitchFamily="34" charset="0"/>
              <a:buChar char="•"/>
              <a:defRPr/>
            </a:pPr>
            <a:r>
              <a:rPr lang="cs-CZ" b="1" dirty="0"/>
              <a:t>Pozor na správnost, odeslání příloh je možné pouze jednou!</a:t>
            </a:r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25" y="1614872"/>
            <a:ext cx="4682407" cy="429514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0278533" y="1689886"/>
            <a:ext cx="651933" cy="156125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Obdélník 5"/>
          <p:cNvSpPr/>
          <p:nvPr/>
        </p:nvSpPr>
        <p:spPr>
          <a:xfrm>
            <a:off x="9642952" y="2458719"/>
            <a:ext cx="2265005" cy="1075267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7" name="Picture 9" descr="MAS-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533" y="5878074"/>
            <a:ext cx="4382038" cy="7227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25473" y="5764106"/>
            <a:ext cx="834958" cy="83667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84334" y="5910012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7367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Hodnocení projektů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  <a:defRPr/>
            </a:pPr>
            <a:r>
              <a:rPr lang="cs-CZ" sz="2400" b="1" i="1" dirty="0"/>
              <a:t>Na MAS probíhá ve dvou krocích</a:t>
            </a:r>
            <a:r>
              <a:rPr lang="cs-CZ" b="1" i="1" dirty="0"/>
              <a:t>:</a:t>
            </a:r>
          </a:p>
          <a:p>
            <a:pPr algn="ctr">
              <a:defRPr/>
            </a:pPr>
            <a:endParaRPr lang="cs-CZ" b="1" i="1" dirty="0"/>
          </a:p>
          <a:p>
            <a:pPr marL="457200" indent="-457200">
              <a:buFont typeface="+mj-lt"/>
              <a:buAutoNum type="arabicPeriod"/>
              <a:defRPr/>
            </a:pPr>
            <a:r>
              <a:rPr lang="cs-CZ" b="1" u="sng" dirty="0"/>
              <a:t>Administrativní kontrola a kontrola přijatelnosti:</a:t>
            </a:r>
            <a:endParaRPr lang="cs-CZ" u="sng" dirty="0"/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cs-CZ" dirty="0"/>
              <a:t>provádí manažeři projektového týmu MAS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cs-CZ" dirty="0"/>
              <a:t>osoby, které poskytují konzultace projektů před a v průběhu výzvy, nemohou kontrolovat přijaté žádosti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cs-CZ" dirty="0"/>
              <a:t>kritéria přijatelnosti mohou mít podobu napravitelná, nenapravitelná, nehodnoceno </a:t>
            </a:r>
          </a:p>
          <a:p>
            <a:pPr marL="342900" indent="-342900">
              <a:buFont typeface="Arial" panose="020B0604020202020204" pitchFamily="34" charset="0"/>
              <a:buChar char="•"/>
              <a:defRPr/>
            </a:pPr>
            <a:r>
              <a:rPr lang="cs-CZ" dirty="0"/>
              <a:t>hodnocení bude provedeno </a:t>
            </a:r>
            <a:r>
              <a:rPr lang="cs-CZ" b="1" dirty="0"/>
              <a:t>do 29 pracovních dní </a:t>
            </a:r>
            <a:r>
              <a:rPr lang="cs-CZ" dirty="0"/>
              <a:t>od ukončení příjmu žádostí v kolové výzvě </a:t>
            </a:r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954313"/>
            <a:ext cx="4420214" cy="7290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4045" y="5846642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000" y="5934466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108121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Hodnocení projektů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altLang="cs-CZ" dirty="0"/>
              <a:t>posouzení základních věcných požadavků kladených na projekt v příslušné výzvě MAS,  Žádosti o podporu a naplnění nezbytných administrativních požadavků</a:t>
            </a:r>
          </a:p>
          <a:p>
            <a:r>
              <a:rPr lang="cs-CZ" altLang="cs-CZ" b="1" dirty="0" smtClean="0"/>
              <a:t>pokud </a:t>
            </a:r>
            <a:r>
              <a:rPr lang="cs-CZ" altLang="cs-CZ" b="1" dirty="0"/>
              <a:t>jsou kritéria napravitelná </a:t>
            </a:r>
            <a:r>
              <a:rPr lang="cs-CZ" altLang="cs-CZ" dirty="0"/>
              <a:t>-&gt; zjištěné nedostatky při kontrole</a:t>
            </a:r>
          </a:p>
          <a:p>
            <a:r>
              <a:rPr lang="cs-CZ" altLang="cs-CZ" dirty="0"/>
              <a:t>žadatel vyzván </a:t>
            </a:r>
            <a:r>
              <a:rPr lang="cs-CZ" altLang="cs-CZ" b="1" dirty="0"/>
              <a:t>k doložení a opravě nedostatků</a:t>
            </a:r>
            <a:r>
              <a:rPr lang="cs-CZ" altLang="cs-CZ" dirty="0"/>
              <a:t> konkrétního kritéria, včetně lhůty pro vypořádání</a:t>
            </a:r>
          </a:p>
          <a:p>
            <a:r>
              <a:rPr lang="cs-CZ" altLang="cs-CZ" dirty="0"/>
              <a:t>lhůta se stanovuje </a:t>
            </a:r>
            <a:r>
              <a:rPr lang="cs-CZ" altLang="cs-CZ" b="1" dirty="0"/>
              <a:t>na 5 pracovních dní </a:t>
            </a:r>
            <a:r>
              <a:rPr lang="cs-CZ" altLang="cs-CZ" dirty="0"/>
              <a:t>od data doručení požadavku datovou schránkou nebo emailem</a:t>
            </a:r>
          </a:p>
          <a:p>
            <a:r>
              <a:rPr lang="cs-CZ" altLang="cs-CZ" dirty="0"/>
              <a:t>celkově je možné žadatele </a:t>
            </a:r>
            <a:r>
              <a:rPr lang="cs-CZ" altLang="cs-CZ" b="1" dirty="0"/>
              <a:t>vyzvat k doplnění </a:t>
            </a:r>
            <a:r>
              <a:rPr lang="cs-CZ" altLang="cs-CZ" dirty="0"/>
              <a:t>/ </a:t>
            </a:r>
            <a:r>
              <a:rPr lang="cs-CZ" altLang="cs-CZ" b="1" dirty="0"/>
              <a:t>upřesnění</a:t>
            </a:r>
            <a:r>
              <a:rPr lang="cs-CZ" altLang="cs-CZ" dirty="0"/>
              <a:t> </a:t>
            </a:r>
            <a:r>
              <a:rPr lang="cs-CZ" altLang="cs-CZ" b="1" dirty="0"/>
              <a:t>maximálně 2x</a:t>
            </a:r>
          </a:p>
          <a:p>
            <a:r>
              <a:rPr lang="cs-CZ" altLang="cs-CZ" dirty="0"/>
              <a:t>k další fázi hodnocení všech projektů v rámci jedné výzvy je přistoupeno až po uplynutí doby pro přezkum, případně po vyřízení všech žádostí o přezkum</a:t>
            </a:r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939652"/>
            <a:ext cx="4598014" cy="758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48681" y="5859835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9272" y="5949128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31278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Hodnocení projektů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cs-CZ" b="1" dirty="0"/>
              <a:t>2.      </a:t>
            </a:r>
            <a:r>
              <a:rPr lang="cs-CZ" b="1" u="sng" dirty="0"/>
              <a:t>Věcné hodnocení:</a:t>
            </a:r>
          </a:p>
          <a:p>
            <a:pPr>
              <a:defRPr/>
            </a:pPr>
            <a:r>
              <a:rPr lang="cs-CZ" dirty="0"/>
              <a:t>věcné hodnocení provádí členové Výběrové komise MAS</a:t>
            </a:r>
          </a:p>
          <a:p>
            <a:pPr>
              <a:defRPr/>
            </a:pPr>
            <a:r>
              <a:rPr lang="cs-CZ" dirty="0"/>
              <a:t>žadatel se boduje sám a jeho hladinu může upravit pouze VK v případě chyby žadatele (nepodložení kritéria)</a:t>
            </a:r>
          </a:p>
          <a:p>
            <a:pPr>
              <a:defRPr/>
            </a:pPr>
            <a:r>
              <a:rPr lang="cs-CZ" dirty="0"/>
              <a:t>hodnocení bude provedeno </a:t>
            </a:r>
            <a:r>
              <a:rPr lang="cs-CZ" b="1" dirty="0"/>
              <a:t>do 30 pracovních dní </a:t>
            </a:r>
            <a:r>
              <a:rPr lang="cs-CZ" dirty="0"/>
              <a:t>ode dne ukončení administrativní kontroly a kontroly </a:t>
            </a:r>
            <a:r>
              <a:rPr lang="cs-CZ" dirty="0" smtClean="0"/>
              <a:t>přijatelnosti</a:t>
            </a:r>
          </a:p>
          <a:p>
            <a:pPr>
              <a:defRPr/>
            </a:pPr>
            <a:r>
              <a:rPr lang="cs-CZ" dirty="0"/>
              <a:t>Výběr projektů k realizaci provádí Programový výbor na základě doporučení Výběrové komise do 15 pracovních dní od ukončení věcného hodnocení.</a:t>
            </a:r>
          </a:p>
          <a:p>
            <a:pPr>
              <a:defRPr/>
            </a:pPr>
            <a:r>
              <a:rPr lang="cs-CZ" b="1" dirty="0" smtClean="0">
                <a:solidFill>
                  <a:prstClr val="black"/>
                </a:solidFill>
              </a:rPr>
              <a:t>po </a:t>
            </a:r>
            <a:r>
              <a:rPr lang="cs-CZ" b="1" dirty="0">
                <a:solidFill>
                  <a:prstClr val="black"/>
                </a:solidFill>
              </a:rPr>
              <a:t>ukončení každé fáze je žadatel informován prostřednictvím datové schránky/emailu s elektronickým podpisem </a:t>
            </a:r>
            <a:r>
              <a:rPr lang="cs-CZ" dirty="0">
                <a:solidFill>
                  <a:prstClr val="black"/>
                </a:solidFill>
              </a:rPr>
              <a:t>o výsledku neprodleně</a:t>
            </a:r>
          </a:p>
          <a:p>
            <a:pPr>
              <a:defRPr/>
            </a:pPr>
            <a:endParaRPr lang="cs-CZ" dirty="0"/>
          </a:p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cs-CZ" i="1" dirty="0"/>
              <a:t>Lhůta postupu počítaná vždy od ukončení předchozí fáze je pro </a:t>
            </a:r>
            <a:r>
              <a:rPr lang="cs-CZ" i="1" dirty="0" err="1"/>
              <a:t>AKaKP</a:t>
            </a:r>
            <a:r>
              <a:rPr lang="cs-CZ" i="1" dirty="0"/>
              <a:t> 29 PD, VH 30 PD, výběr projektů 15 PD a závěrečné ověření způsobilosti na SZIF = celkem cca 6 měsíců minimálně</a:t>
            </a:r>
            <a:endParaRPr lang="cs-CZ" i="1" u="sng" dirty="0"/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961138"/>
            <a:ext cx="4337452" cy="715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44327" y="5839817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2145" y="5927641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649043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Přezkum hodnocení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altLang="cs-CZ" dirty="0" smtClean="0"/>
          </a:p>
          <a:p>
            <a:r>
              <a:rPr lang="cs-CZ" altLang="cs-CZ" dirty="0" smtClean="0"/>
              <a:t>proti </a:t>
            </a:r>
            <a:r>
              <a:rPr lang="cs-CZ" altLang="cs-CZ" dirty="0"/>
              <a:t>každému </a:t>
            </a:r>
            <a:r>
              <a:rPr lang="cs-CZ" altLang="cs-CZ" b="1" dirty="0"/>
              <a:t>negativnímu výsledku </a:t>
            </a:r>
            <a:r>
              <a:rPr lang="cs-CZ" altLang="cs-CZ" dirty="0"/>
              <a:t>hodnocení (</a:t>
            </a:r>
            <a:r>
              <a:rPr lang="cs-CZ" altLang="cs-CZ" dirty="0" err="1"/>
              <a:t>AKaKP</a:t>
            </a:r>
            <a:r>
              <a:rPr lang="cs-CZ" altLang="cs-CZ" dirty="0"/>
              <a:t>, VH) je možné </a:t>
            </a:r>
            <a:r>
              <a:rPr lang="cs-CZ" altLang="cs-CZ" dirty="0" smtClean="0"/>
              <a:t>podat</a:t>
            </a:r>
            <a:r>
              <a:rPr lang="cs-CZ" altLang="cs-CZ" b="1" dirty="0" smtClean="0"/>
              <a:t> </a:t>
            </a:r>
            <a:r>
              <a:rPr lang="cs-CZ" altLang="cs-CZ" dirty="0"/>
              <a:t>žádost o přezkum </a:t>
            </a:r>
          </a:p>
          <a:p>
            <a:r>
              <a:rPr lang="cs-CZ" altLang="cs-CZ" dirty="0" smtClean="0"/>
              <a:t>žádost </a:t>
            </a:r>
            <a:r>
              <a:rPr lang="cs-CZ" altLang="cs-CZ" dirty="0"/>
              <a:t>o přezkum – písemně s odůvodněním</a:t>
            </a:r>
          </a:p>
          <a:p>
            <a:r>
              <a:rPr lang="cs-CZ" altLang="cs-CZ" dirty="0"/>
              <a:t>lhůta - podat </a:t>
            </a:r>
            <a:r>
              <a:rPr lang="cs-CZ" altLang="cs-CZ" b="1" dirty="0"/>
              <a:t>do 15 kalendářního dne </a:t>
            </a:r>
            <a:r>
              <a:rPr lang="cs-CZ" altLang="cs-CZ" dirty="0"/>
              <a:t>od doručení oznámení o výsledku</a:t>
            </a:r>
          </a:p>
          <a:p>
            <a:r>
              <a:rPr lang="cs-CZ" altLang="cs-CZ" dirty="0"/>
              <a:t>žádost vyřizuje </a:t>
            </a:r>
            <a:r>
              <a:rPr lang="cs-CZ" altLang="cs-CZ" b="1" dirty="0"/>
              <a:t>Kontrolní výbor do 30 PD </a:t>
            </a:r>
            <a:r>
              <a:rPr lang="cs-CZ" altLang="cs-CZ" dirty="0"/>
              <a:t>od doručení žádosti</a:t>
            </a:r>
          </a:p>
          <a:p>
            <a:r>
              <a:rPr lang="cs-CZ" altLang="cs-CZ" dirty="0"/>
              <a:t>výsledek přezkumu - důvodná, částečně důvodná či nedůvodná</a:t>
            </a:r>
          </a:p>
          <a:p>
            <a:r>
              <a:rPr lang="cs-CZ" altLang="cs-CZ" dirty="0"/>
              <a:t>výsledek oznámen žadateli</a:t>
            </a:r>
            <a:endParaRPr lang="cs-CZ" altLang="cs-CZ" i="1" u="sng" dirty="0"/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762186"/>
            <a:ext cx="4530281" cy="7471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83" y="5672667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5716579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266598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Způsob hodnocení žádosti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altLang="cs-CZ" sz="1800" b="1" dirty="0" smtClean="0"/>
              <a:t>Výběr </a:t>
            </a:r>
            <a:r>
              <a:rPr lang="cs-CZ" altLang="cs-CZ" sz="1800" b="1" dirty="0"/>
              <a:t>projektů: </a:t>
            </a:r>
            <a:endParaRPr lang="cs-CZ" altLang="cs-CZ" sz="1800" b="1" dirty="0" smtClean="0"/>
          </a:p>
          <a:p>
            <a:r>
              <a:rPr lang="cs-CZ" sz="1800" dirty="0"/>
              <a:t>Na základě bodového hodnocení stanoví Výběrová komise seznam projektů v pořadí podle počtu bodů za každou Výzvu/</a:t>
            </a:r>
            <a:r>
              <a:rPr lang="cs-CZ" sz="1800" dirty="0" err="1"/>
              <a:t>Fichi</a:t>
            </a:r>
            <a:r>
              <a:rPr lang="cs-CZ" sz="1800" dirty="0"/>
              <a:t> samostatně. V případě že v rámci hodnocení </a:t>
            </a:r>
            <a:r>
              <a:rPr lang="cs-CZ" sz="1800" dirty="0" err="1" smtClean="0"/>
              <a:t>Fiche</a:t>
            </a:r>
            <a:r>
              <a:rPr lang="cs-CZ" sz="1800" dirty="0" smtClean="0"/>
              <a:t> </a:t>
            </a:r>
            <a:r>
              <a:rPr lang="cs-CZ" sz="1800" dirty="0"/>
              <a:t>dosáhnou projekty shodného počtu bodů</a:t>
            </a:r>
            <a:r>
              <a:rPr lang="cs-CZ" sz="1800" dirty="0" smtClean="0"/>
              <a:t>:</a:t>
            </a:r>
          </a:p>
          <a:p>
            <a:r>
              <a:rPr lang="cs-CZ" sz="1800" dirty="0"/>
              <a:t>1) Podpořen bude projekt </a:t>
            </a:r>
            <a:r>
              <a:rPr lang="cs-CZ" sz="1800" b="1" dirty="0"/>
              <a:t>dosud nepodpořeného žadatele</a:t>
            </a:r>
            <a:r>
              <a:rPr lang="cs-CZ" sz="1800" dirty="0"/>
              <a:t>, pokud toto nerozhodne, pak</a:t>
            </a:r>
          </a:p>
          <a:p>
            <a:endParaRPr lang="cs-CZ" sz="1800" dirty="0"/>
          </a:p>
          <a:p>
            <a:r>
              <a:rPr lang="cs-CZ" sz="1800" dirty="0"/>
              <a:t>2) Bude podpořen projekt s </a:t>
            </a:r>
            <a:r>
              <a:rPr lang="cs-CZ" sz="1800" b="1" dirty="0"/>
              <a:t>nižší částkou způsobilých výdajů, ze kterých je stanovena dotace</a:t>
            </a:r>
            <a:r>
              <a:rPr lang="cs-CZ" sz="1800" dirty="0"/>
              <a:t>, pokud toto nerozhodne, pak</a:t>
            </a:r>
          </a:p>
          <a:p>
            <a:pPr marL="0" indent="0">
              <a:buNone/>
            </a:pPr>
            <a:r>
              <a:rPr lang="cs-CZ" sz="1800" dirty="0"/>
              <a:t> </a:t>
            </a:r>
          </a:p>
          <a:p>
            <a:r>
              <a:rPr lang="cs-CZ" sz="1800" dirty="0"/>
              <a:t>3) Bude podpořen žadatel, </a:t>
            </a:r>
            <a:r>
              <a:rPr lang="cs-CZ" sz="1800" b="1" dirty="0"/>
              <a:t>jehož místo realizace projektu se nachází v obci s nižším počtem obyvatel (v případě, že má žadatel uvedeno místo realizace ve více obcích, vždy je brána jako hodnotící kritériu ta obec, která eviduje menší počet obyvatel) </a:t>
            </a:r>
            <a:r>
              <a:rPr lang="cs-CZ" sz="1800" dirty="0"/>
              <a:t>- jako kontrolní údaj o počtu obyvatel je brán dokument o Počtu obyvatel v obcích, uveřejněný na webovém portálu Českého statistického úřadu – relevantním dokumentem je jeho poslední aktuální platná verze k datu ukončení příslušné výzvy MAS.</a:t>
            </a:r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800" y="5952531"/>
            <a:ext cx="4708080" cy="7764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7269" y="5877435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98914" y="5983632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623349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Způsob hodnocení žádosti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18262" y="1868354"/>
            <a:ext cx="10058400" cy="4050792"/>
          </a:xfrm>
        </p:spPr>
        <p:txBody>
          <a:bodyPr>
            <a:normAutofit fontScale="85000" lnSpcReduction="20000"/>
          </a:bodyPr>
          <a:lstStyle/>
          <a:p>
            <a:r>
              <a:rPr lang="cs-CZ" altLang="cs-CZ" sz="1800" dirty="0" smtClean="0"/>
              <a:t>V </a:t>
            </a:r>
            <a:r>
              <a:rPr lang="cs-CZ" altLang="cs-CZ" sz="1800" dirty="0"/>
              <a:t>případě vyšší alokace projektů, které splnily podmínky obou výše zmíněných hodnocení, než je celková alokace výzvy, </a:t>
            </a:r>
            <a:r>
              <a:rPr lang="cs-CZ" altLang="cs-CZ" sz="1800" dirty="0" smtClean="0"/>
              <a:t>budou podpořeny hraniční projekty </a:t>
            </a:r>
            <a:r>
              <a:rPr lang="cs-CZ" altLang="cs-CZ" sz="1800" dirty="0" err="1"/>
              <a:t>F</a:t>
            </a:r>
            <a:r>
              <a:rPr lang="cs-CZ" altLang="cs-CZ" sz="1800" dirty="0" err="1" smtClean="0"/>
              <a:t>iche</a:t>
            </a:r>
            <a:r>
              <a:rPr lang="cs-CZ" altLang="cs-CZ" sz="1800" dirty="0" smtClean="0"/>
              <a:t> a hraniční projekt Výzvy</a:t>
            </a:r>
          </a:p>
          <a:p>
            <a:r>
              <a:rPr lang="cs-CZ" sz="1800" dirty="0" smtClean="0"/>
              <a:t>Pokud bude potřeba rozhodnout mezi více projekty bude MAS postupovat dle následujících podmínek.</a:t>
            </a:r>
          </a:p>
          <a:p>
            <a:r>
              <a:rPr lang="cs-CZ" sz="1800" dirty="0"/>
              <a:t>1) Podpořen bude projekt </a:t>
            </a:r>
            <a:r>
              <a:rPr lang="cs-CZ" sz="1800" b="1" dirty="0"/>
              <a:t>dosud nepodpořeného žadatele</a:t>
            </a:r>
            <a:r>
              <a:rPr lang="cs-CZ" sz="1800" dirty="0"/>
              <a:t>, pokud toto nerozhodne, pak</a:t>
            </a:r>
          </a:p>
          <a:p>
            <a:pPr marL="0" indent="0">
              <a:buNone/>
            </a:pPr>
            <a:r>
              <a:rPr lang="cs-CZ" sz="1800" dirty="0"/>
              <a:t> </a:t>
            </a:r>
            <a:endParaRPr lang="cs-CZ" sz="1800" dirty="0" smtClean="0"/>
          </a:p>
          <a:p>
            <a:r>
              <a:rPr lang="cs-CZ" sz="1800" dirty="0" smtClean="0"/>
              <a:t>2) Bude podpořen projekt s </a:t>
            </a:r>
            <a:r>
              <a:rPr lang="cs-CZ" sz="1800" b="1" dirty="0" smtClean="0"/>
              <a:t>nižší částkou způsobilých výdajů, ze kterých je stanovena dotace</a:t>
            </a:r>
            <a:r>
              <a:rPr lang="cs-CZ" sz="1800" dirty="0" smtClean="0"/>
              <a:t>, pokud toto nerozhodne, pak</a:t>
            </a:r>
          </a:p>
          <a:p>
            <a:endParaRPr lang="cs-CZ" sz="1800" dirty="0"/>
          </a:p>
          <a:p>
            <a:r>
              <a:rPr lang="cs-CZ" sz="1800" dirty="0"/>
              <a:t>3) Bude podpořen žadatel, </a:t>
            </a:r>
            <a:r>
              <a:rPr lang="cs-CZ" sz="1800" b="1" dirty="0"/>
              <a:t>jehož místo realizace projektu se nachází v obci s nižším počtem obyvatel (v případě, že má žadatel uvedeno místo realizace ve více obcích, vždy je brána jako hodnotící kritériu ta obec, která eviduje menší počet obyvatel) </a:t>
            </a:r>
            <a:r>
              <a:rPr lang="cs-CZ" sz="1800" dirty="0"/>
              <a:t>- jako kontrolní údaj o počtu obyvatel je brán dokument o Počtu obyvatel v obcích, uveřejněný na webovém portálu Českého statistického úřadu – relevantním dokumentem je jeho poslední aktuální platná verze k datu ukončení příslušné výzvy MAS.</a:t>
            </a:r>
          </a:p>
          <a:p>
            <a:r>
              <a:rPr lang="cs-CZ" altLang="cs-CZ" sz="1800" b="1" dirty="0" smtClean="0"/>
              <a:t>Závěrečné </a:t>
            </a:r>
            <a:r>
              <a:rPr lang="cs-CZ" altLang="cs-CZ" sz="1800" b="1" dirty="0"/>
              <a:t>ověření způsobilosti projektů provádí RO SZIF Olomouc</a:t>
            </a:r>
          </a:p>
          <a:p>
            <a:pPr marL="0" indent="0" algn="ctr">
              <a:buNone/>
            </a:pPr>
            <a:r>
              <a:rPr lang="cs-CZ" altLang="cs-CZ" sz="1800" dirty="0"/>
              <a:t>Základním dokumentem pro postupy hodnocení je </a:t>
            </a:r>
            <a:r>
              <a:rPr lang="cs-CZ" altLang="cs-CZ" sz="1800" b="1" i="1" dirty="0"/>
              <a:t>Směrnice č. 1/2017 - INTERNÍ POSTUPY MAS Vincenze Priessnitze pro Jesenicko</a:t>
            </a:r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6072548"/>
            <a:ext cx="4073080" cy="6717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1993" y="5924558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3800" y="6033998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0165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Postup pro vybrané projekty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 altLang="cs-CZ" sz="1800" b="1" dirty="0" smtClean="0"/>
          </a:p>
          <a:p>
            <a:r>
              <a:rPr lang="cs-CZ" altLang="cs-CZ" sz="1800" b="1" dirty="0" smtClean="0"/>
              <a:t>po </a:t>
            </a:r>
            <a:r>
              <a:rPr lang="cs-CZ" altLang="cs-CZ" sz="1800" b="1" dirty="0"/>
              <a:t>výběru projektů předá MAS vybrané Žádosti, které elektronicky </a:t>
            </a:r>
            <a:r>
              <a:rPr lang="cs-CZ" altLang="cs-CZ" sz="1800" b="1" dirty="0" smtClean="0"/>
              <a:t>podepíše, </a:t>
            </a:r>
            <a:r>
              <a:rPr lang="cs-CZ" altLang="cs-CZ" sz="1800" b="1" dirty="0"/>
              <a:t>žadateli min. 3 dny před datem registrace na RO SZIF, </a:t>
            </a:r>
            <a:r>
              <a:rPr lang="cs-CZ" altLang="cs-CZ" sz="1800" b="1" dirty="0">
                <a:solidFill>
                  <a:srgbClr val="FF0000"/>
                </a:solidFill>
              </a:rPr>
              <a:t>ten je nahraje </a:t>
            </a:r>
            <a:r>
              <a:rPr lang="cs-CZ" altLang="cs-CZ" sz="1800" b="1" dirty="0" smtClean="0">
                <a:solidFill>
                  <a:srgbClr val="FF0000"/>
                </a:solidFill>
              </a:rPr>
              <a:t>a ZAŠLE přes </a:t>
            </a:r>
            <a:r>
              <a:rPr lang="cs-CZ" altLang="cs-CZ" sz="1800" b="1" dirty="0">
                <a:solidFill>
                  <a:srgbClr val="FF0000"/>
                </a:solidFill>
              </a:rPr>
              <a:t>Portál farmáře na RO SZIF Olomouc do </a:t>
            </a:r>
            <a:r>
              <a:rPr lang="cs-CZ" altLang="cs-CZ" sz="1800" b="1" dirty="0" smtClean="0">
                <a:solidFill>
                  <a:srgbClr val="FF0000"/>
                </a:solidFill>
              </a:rPr>
              <a:t>31. </a:t>
            </a:r>
            <a:r>
              <a:rPr lang="cs-CZ" altLang="cs-CZ" sz="1800" b="1" dirty="0">
                <a:solidFill>
                  <a:srgbClr val="FF0000"/>
                </a:solidFill>
              </a:rPr>
              <a:t>8</a:t>
            </a:r>
            <a:r>
              <a:rPr lang="cs-CZ" altLang="cs-CZ" sz="1800" b="1" dirty="0" smtClean="0">
                <a:solidFill>
                  <a:srgbClr val="FF0000"/>
                </a:solidFill>
              </a:rPr>
              <a:t>. 2022!</a:t>
            </a:r>
          </a:p>
          <a:p>
            <a:endParaRPr lang="cs-CZ" altLang="cs-CZ" sz="1800" dirty="0">
              <a:solidFill>
                <a:srgbClr val="FF0000"/>
              </a:solidFill>
            </a:endParaRPr>
          </a:p>
          <a:p>
            <a:r>
              <a:rPr lang="cs-CZ" altLang="cs-CZ" sz="1800" b="1" dirty="0"/>
              <a:t>administrativní kontrola SZIF </a:t>
            </a:r>
            <a:r>
              <a:rPr lang="cs-CZ" altLang="cs-CZ" sz="1800" dirty="0"/>
              <a:t>– odstranitelné nedostatky - trvá 70 kalendářních dní/140 kalendářních dní u </a:t>
            </a:r>
            <a:r>
              <a:rPr lang="cs-CZ" altLang="cs-CZ" sz="1800" dirty="0" err="1"/>
              <a:t>ŽoD</a:t>
            </a:r>
            <a:r>
              <a:rPr lang="cs-CZ" altLang="cs-CZ" sz="1800" dirty="0"/>
              <a:t> s Výběrovým řízením; doplnění se provádí vždy nejdříve prostřednictvím MAS </a:t>
            </a:r>
            <a:r>
              <a:rPr lang="cs-CZ" altLang="cs-CZ" sz="1800" b="1" dirty="0"/>
              <a:t>(poslat e-mailem ke kontrole manažerovi MAS!) </a:t>
            </a:r>
            <a:endParaRPr lang="cs-CZ" altLang="cs-CZ" sz="1800" b="1" dirty="0" smtClean="0"/>
          </a:p>
          <a:p>
            <a:endParaRPr lang="cs-CZ" altLang="cs-CZ" sz="1800" b="1" dirty="0"/>
          </a:p>
          <a:p>
            <a:r>
              <a:rPr lang="cs-CZ" altLang="cs-CZ" sz="1800" b="1" dirty="0" smtClean="0"/>
              <a:t>podpis </a:t>
            </a:r>
            <a:r>
              <a:rPr lang="cs-CZ" altLang="cs-CZ" sz="1800" b="1" dirty="0"/>
              <a:t>Dohody </a:t>
            </a:r>
            <a:r>
              <a:rPr lang="cs-CZ" altLang="cs-CZ" sz="1800" b="1" dirty="0" smtClean="0"/>
              <a:t>na </a:t>
            </a:r>
            <a:r>
              <a:rPr lang="cs-CZ" altLang="cs-CZ" sz="1800" b="1" dirty="0"/>
              <a:t>RO SZIF Olomouc </a:t>
            </a:r>
            <a:r>
              <a:rPr lang="cs-CZ" altLang="cs-CZ" sz="1800" dirty="0"/>
              <a:t>- na výzvu přes Portál farmáře </a:t>
            </a:r>
          </a:p>
          <a:p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0076" y="5743914"/>
            <a:ext cx="4209072" cy="6941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83" y="5672667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5716579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92995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Veřejné zakázky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endParaRPr lang="cs-CZ" altLang="cs-CZ" b="1" dirty="0" smtClean="0"/>
          </a:p>
          <a:p>
            <a:pPr>
              <a:defRPr/>
            </a:pPr>
            <a:r>
              <a:rPr lang="cs-CZ" altLang="cs-CZ" b="1" dirty="0" smtClean="0"/>
              <a:t>Méně </a:t>
            </a:r>
            <a:r>
              <a:rPr lang="cs-CZ" altLang="cs-CZ" b="1" dirty="0"/>
              <a:t>než </a:t>
            </a:r>
            <a:r>
              <a:rPr lang="cs-CZ" altLang="cs-CZ" b="1" dirty="0" smtClean="0"/>
              <a:t>500 </a:t>
            </a:r>
            <a:r>
              <a:rPr lang="cs-CZ" altLang="cs-CZ" b="1" dirty="0"/>
              <a:t>tis. Kč bez DPH – </a:t>
            </a:r>
            <a:r>
              <a:rPr lang="cs-CZ" altLang="cs-CZ" dirty="0"/>
              <a:t>Neprovádí se VŘ (pouze průzkum trhu – </a:t>
            </a:r>
            <a:r>
              <a:rPr lang="cs-CZ" altLang="cs-CZ" dirty="0" smtClean="0"/>
              <a:t>„malý“ Cenový </a:t>
            </a:r>
            <a:r>
              <a:rPr lang="cs-CZ" altLang="cs-CZ" dirty="0"/>
              <a:t>marketing se 3 dodavateli</a:t>
            </a:r>
            <a:r>
              <a:rPr lang="cs-CZ" altLang="cs-CZ" dirty="0" smtClean="0"/>
              <a:t>) – dokládá se k Žádosti o platbu</a:t>
            </a:r>
          </a:p>
          <a:p>
            <a:pPr>
              <a:defRPr/>
            </a:pPr>
            <a:r>
              <a:rPr lang="cs-CZ" altLang="cs-CZ" b="1" dirty="0" smtClean="0"/>
              <a:t>Od 500 </a:t>
            </a:r>
            <a:r>
              <a:rPr lang="cs-CZ" altLang="cs-CZ" b="1" dirty="0"/>
              <a:t>tis. Kč bez DPH do </a:t>
            </a:r>
            <a:r>
              <a:rPr lang="cs-CZ" altLang="cs-CZ" b="1" dirty="0" smtClean="0"/>
              <a:t>2 mil. Kč bez DPH– zakázky na dodávky/6 </a:t>
            </a:r>
            <a:r>
              <a:rPr lang="cs-CZ" altLang="cs-CZ" b="1" dirty="0"/>
              <a:t>mil. Kč bez DPH </a:t>
            </a:r>
            <a:r>
              <a:rPr lang="cs-CZ" altLang="cs-CZ" b="1" dirty="0" smtClean="0"/>
              <a:t>– služby: </a:t>
            </a:r>
            <a:r>
              <a:rPr lang="cs-CZ" altLang="cs-CZ" dirty="0" smtClean="0"/>
              <a:t>„velký“ Cenový marketing – dokládá se po podání Žádosti o dotaci na RO SZIF (do 63 kalendářních dnů), dokládá se poptávka, 3 nabídky, písemná objednávka a uzavřená kupní smlouva</a:t>
            </a:r>
            <a:endParaRPr lang="cs-CZ" altLang="cs-CZ" b="1" dirty="0" smtClean="0"/>
          </a:p>
          <a:p>
            <a:pPr>
              <a:defRPr/>
            </a:pPr>
            <a:r>
              <a:rPr lang="cs-CZ" altLang="cs-CZ" b="1" dirty="0" smtClean="0"/>
              <a:t>Od </a:t>
            </a:r>
            <a:r>
              <a:rPr lang="cs-CZ" altLang="cs-CZ" b="1" dirty="0"/>
              <a:t>2/6 mil. Kč bez DPH – </a:t>
            </a:r>
            <a:r>
              <a:rPr lang="cs-CZ" altLang="cs-CZ" dirty="0"/>
              <a:t>Provádí se VŘ (dle zákona č. 137/2006 Sb.) – </a:t>
            </a:r>
            <a:r>
              <a:rPr lang="cs-CZ" altLang="cs-CZ" b="1" dirty="0"/>
              <a:t>otevřená </a:t>
            </a:r>
            <a:r>
              <a:rPr lang="cs-CZ" altLang="cs-CZ" b="1" dirty="0" smtClean="0"/>
              <a:t>výzva</a:t>
            </a:r>
          </a:p>
          <a:p>
            <a:pPr>
              <a:defRPr/>
            </a:pPr>
            <a:r>
              <a:rPr lang="cs-CZ" altLang="cs-CZ" b="1" dirty="0" smtClean="0"/>
              <a:t>Pokud nelze doložit 3 plnohodnotné nabídky – elektronické tržiště</a:t>
            </a:r>
            <a:endParaRPr lang="cs-CZ" altLang="cs-CZ" b="1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0566" y="5783326"/>
            <a:ext cx="4402099" cy="7260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83" y="5672667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5716579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139374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Obecné: žádost o dotaci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altLang="cs-CZ" dirty="0">
                <a:solidFill>
                  <a:prstClr val="black"/>
                </a:solidFill>
              </a:rPr>
              <a:t>za danou </a:t>
            </a:r>
            <a:r>
              <a:rPr lang="cs-CZ" altLang="cs-CZ" dirty="0" err="1">
                <a:solidFill>
                  <a:prstClr val="black"/>
                </a:solidFill>
              </a:rPr>
              <a:t>Fichi</a:t>
            </a:r>
            <a:r>
              <a:rPr lang="cs-CZ" altLang="cs-CZ" dirty="0">
                <a:solidFill>
                  <a:prstClr val="black"/>
                </a:solidFill>
              </a:rPr>
              <a:t> se podává pouze jedna Žádost</a:t>
            </a:r>
            <a:endParaRPr lang="cs-CZ" altLang="cs-CZ" dirty="0"/>
          </a:p>
          <a:p>
            <a:pPr>
              <a:defRPr/>
            </a:pPr>
            <a:r>
              <a:rPr lang="cs-CZ" altLang="cs-CZ" dirty="0"/>
              <a:t>definici žadatele musí splňovat od data podání Žádosti do konce udržitelnosti (velikost podniku musí dodržet min. do podpisu Dohody)</a:t>
            </a:r>
          </a:p>
          <a:p>
            <a:pPr>
              <a:defRPr/>
            </a:pPr>
            <a:r>
              <a:rPr lang="cs-CZ" altLang="cs-CZ" b="1" dirty="0" smtClean="0"/>
              <a:t>vznik </a:t>
            </a:r>
            <a:r>
              <a:rPr lang="cs-CZ" altLang="cs-CZ" b="1" dirty="0"/>
              <a:t>nových pracovních míst </a:t>
            </a:r>
            <a:r>
              <a:rPr lang="cs-CZ" altLang="cs-CZ" dirty="0" smtClean="0"/>
              <a:t>– </a:t>
            </a:r>
            <a:r>
              <a:rPr lang="cs-CZ" altLang="cs-CZ" b="1" dirty="0" smtClean="0"/>
              <a:t>udržitelnost </a:t>
            </a:r>
            <a:r>
              <a:rPr lang="cs-CZ" altLang="cs-CZ" b="1" dirty="0"/>
              <a:t>3 roky </a:t>
            </a:r>
            <a:r>
              <a:rPr lang="cs-CZ" altLang="cs-CZ" dirty="0"/>
              <a:t>(malý a střední)/5 let (velký podnik)</a:t>
            </a:r>
            <a:r>
              <a:rPr lang="cs-CZ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cs-CZ" dirty="0"/>
              <a:t>(POZOR: žadatel musí </a:t>
            </a:r>
            <a:r>
              <a:rPr lang="cs-CZ" b="1" dirty="0"/>
              <a:t>v době udržitelnosti zachovat deklarovaný počet pracovních míst</a:t>
            </a:r>
            <a:r>
              <a:rPr lang="cs-CZ" dirty="0"/>
              <a:t>, nejen nově vytvořené místo!)</a:t>
            </a:r>
            <a:endParaRPr lang="cs-CZ" alt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8510" y="5966346"/>
            <a:ext cx="4289885" cy="7075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21990" y="5878522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734" y="5966346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929633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Finanční zdraví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69848" y="1613408"/>
            <a:ext cx="10058400" cy="4050792"/>
          </a:xfrm>
        </p:spPr>
        <p:txBody>
          <a:bodyPr/>
          <a:lstStyle/>
          <a:p>
            <a:pPr>
              <a:spcBef>
                <a:spcPts val="1000"/>
              </a:spcBef>
              <a:defRPr/>
            </a:pPr>
            <a:r>
              <a:rPr lang="cs-CZ" altLang="cs-CZ" sz="1600" dirty="0">
                <a:solidFill>
                  <a:srgbClr val="000000"/>
                </a:solidFill>
              </a:rPr>
              <a:t>u projektů se způsobilými výdaji </a:t>
            </a:r>
            <a:r>
              <a:rPr lang="cs-CZ" altLang="cs-CZ" sz="1600">
                <a:solidFill>
                  <a:srgbClr val="000000"/>
                </a:solidFill>
              </a:rPr>
              <a:t>nad </a:t>
            </a:r>
            <a:r>
              <a:rPr lang="cs-CZ" altLang="cs-CZ" sz="1600" smtClean="0">
                <a:solidFill>
                  <a:srgbClr val="000000"/>
                </a:solidFill>
              </a:rPr>
              <a:t>2 </a:t>
            </a:r>
            <a:r>
              <a:rPr lang="cs-CZ" altLang="cs-CZ" sz="1600" dirty="0">
                <a:solidFill>
                  <a:srgbClr val="000000"/>
                </a:solidFill>
              </a:rPr>
              <a:t>mil. Kč (vyjma obcí, DSO, příspěvkových organizací, spolků, ústavů, o.p.s., nadace a veřejné VŠ, církevních organizací) – </a:t>
            </a:r>
            <a:r>
              <a:rPr lang="cs-CZ" altLang="cs-CZ" sz="1600" b="1" dirty="0">
                <a:solidFill>
                  <a:srgbClr val="000000"/>
                </a:solidFill>
              </a:rPr>
              <a:t>jediná příloha, kterou podává žadatel přímo na RO SZIF </a:t>
            </a:r>
            <a:r>
              <a:rPr lang="cs-CZ" altLang="cs-CZ" sz="1600" dirty="0">
                <a:solidFill>
                  <a:srgbClr val="000000"/>
                </a:solidFill>
              </a:rPr>
              <a:t>a MAS ji nevidí ani nevyhodnocuje (Metodika na webu SZIF)</a:t>
            </a:r>
          </a:p>
          <a:p>
            <a:pPr>
              <a:defRPr/>
            </a:pPr>
            <a:r>
              <a:rPr lang="cs-CZ" altLang="cs-CZ" sz="1600" b="1" dirty="0"/>
              <a:t>posuzují se poslední tři účetně uzavřené roky </a:t>
            </a:r>
            <a:r>
              <a:rPr lang="cs-CZ" altLang="cs-CZ" sz="1600" dirty="0"/>
              <a:t>(u subjektu bez historie se dokládají poslední dva roky) – řeší se riziko úpadku</a:t>
            </a:r>
          </a:p>
          <a:p>
            <a:pPr>
              <a:defRPr/>
            </a:pPr>
            <a:r>
              <a:rPr lang="cs-CZ" altLang="cs-CZ" sz="1600" b="1" dirty="0"/>
              <a:t>MAS ji nevidí – prosíme, pro kontrolu formuláře nahrát do Nepovinných příloh pod žádost</a:t>
            </a:r>
          </a:p>
          <a:p>
            <a:endParaRPr lang="cs-CZ" dirty="0"/>
          </a:p>
        </p:txBody>
      </p:sp>
      <p:pic>
        <p:nvPicPr>
          <p:cNvPr id="4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2779" y="3516923"/>
            <a:ext cx="5739976" cy="2268863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2446867" y="3572933"/>
            <a:ext cx="5359400" cy="279400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6" name="Picture 9" descr="MAS-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6008244"/>
            <a:ext cx="4472919" cy="7376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3016" y="5907372"/>
            <a:ext cx="834958" cy="836676"/>
          </a:xfrm>
          <a:prstGeom prst="rect">
            <a:avLst/>
          </a:prstGeom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9048" y="6044124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3156345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9848" y="162899"/>
            <a:ext cx="10058400" cy="1609344"/>
          </a:xfrm>
        </p:spPr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Obecné povinné přílohy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69848" y="1608667"/>
            <a:ext cx="10058400" cy="4563533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cs-CZ" altLang="cs-CZ" sz="2400" b="1" dirty="0"/>
              <a:t>Přílohy při podání Žádostí o dotaci na MAS: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sz="2100" i="1" dirty="0" smtClean="0"/>
              <a:t>1</a:t>
            </a:r>
            <a:r>
              <a:rPr lang="cs-CZ" altLang="cs-CZ" sz="2100" i="1" dirty="0"/>
              <a:t>. Pravomocný správní akt stavebního úřadu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sz="2100" i="1" dirty="0"/>
              <a:t>2. Stavebním úřadem ověřená projektová dokumentace předkládaná k řízení stavebního úřadu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sz="2100" i="1" dirty="0"/>
              <a:t>3. Půdorys stavby/půdorys dispozice technologie – pokud není součástí dokládané projektové dokumentace 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sz="2100" i="1" dirty="0"/>
              <a:t>4. Katastrální mapa s vyznačením lokalizace – pokud není součástí projektové dokumentace (musí být patrná čísla a hranice pozemků, název KÚ)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sz="2100" i="1" dirty="0"/>
              <a:t>5. Formuláře pro prokázání finančního zdraví žadatele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sz="2100" i="1" dirty="0"/>
              <a:t>6. Prohlášení o zařazení podniku do kategorie </a:t>
            </a:r>
            <a:r>
              <a:rPr lang="cs-CZ" altLang="cs-CZ" sz="2100" i="1" dirty="0" err="1"/>
              <a:t>mikropodniků</a:t>
            </a:r>
            <a:r>
              <a:rPr lang="cs-CZ" altLang="cs-CZ" sz="2100" i="1" dirty="0"/>
              <a:t>, malých a středních podniků – pouze pokud žádá v režimu De </a:t>
            </a:r>
            <a:r>
              <a:rPr lang="cs-CZ" altLang="cs-CZ" sz="2100" i="1" dirty="0" err="1"/>
              <a:t>minimis</a:t>
            </a:r>
            <a:r>
              <a:rPr lang="cs-CZ" altLang="cs-CZ" sz="2100" i="1" dirty="0"/>
              <a:t> nebo musí spadat do určité kategorie (</a:t>
            </a:r>
            <a:r>
              <a:rPr lang="cs-CZ" altLang="cs-CZ" sz="2100" i="1" dirty="0" smtClean="0"/>
              <a:t>viz. </a:t>
            </a:r>
            <a:r>
              <a:rPr lang="cs-CZ" altLang="cs-CZ" sz="2100" i="1" dirty="0"/>
              <a:t>preferenční kritéria)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sz="2100" i="1" dirty="0"/>
              <a:t>7. Znalecký posudek v případě nákupu nemovitostí (ne starší 6 měsíců)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sz="2100" i="1" dirty="0"/>
              <a:t>8. Fotodokumentace – aktuální stav místa realizace (nedokládá se u mobilních strojů</a:t>
            </a:r>
            <a:r>
              <a:rPr lang="cs-CZ" altLang="cs-CZ" sz="2100" i="1" dirty="0" smtClean="0"/>
              <a:t>)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cs-CZ" altLang="cs-CZ" sz="2100" i="1" dirty="0" smtClean="0"/>
              <a:t>9. </a:t>
            </a:r>
            <a:r>
              <a:rPr lang="cs-CZ" altLang="cs-CZ" sz="2100" i="1" smtClean="0"/>
              <a:t>Přílohy stanovené MAS</a:t>
            </a:r>
            <a:endParaRPr lang="cs-CZ" altLang="cs-CZ" sz="2100" i="1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5" y="0"/>
            <a:ext cx="1067177" cy="1017524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1652" y="6091005"/>
            <a:ext cx="4471013" cy="7373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4750" y="5926667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8883" y="6092215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6056765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závěrem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cs-CZ" altLang="cs-CZ" i="1" dirty="0"/>
              <a:t>1. Všechny parametry a indikátory, ke kterým se žadatel zavázal v projektu musí dodržet.</a:t>
            </a:r>
          </a:p>
          <a:p>
            <a:pPr>
              <a:defRPr/>
            </a:pPr>
            <a:r>
              <a:rPr lang="cs-CZ" i="1" dirty="0"/>
              <a:t>2. Realizace projektu nesmí být zahájená před podáním žádosti o podporu.</a:t>
            </a:r>
            <a:endParaRPr lang="cs-CZ" altLang="cs-CZ" i="1" dirty="0"/>
          </a:p>
          <a:p>
            <a:pPr>
              <a:defRPr/>
            </a:pPr>
            <a:r>
              <a:rPr lang="cs-CZ" altLang="cs-CZ" i="1" dirty="0"/>
              <a:t>3. </a:t>
            </a:r>
            <a:r>
              <a:rPr lang="cs-CZ" altLang="cs-CZ" i="1" dirty="0" smtClean="0"/>
              <a:t>Nákup </a:t>
            </a:r>
            <a:r>
              <a:rPr lang="cs-CZ" altLang="cs-CZ" i="1" dirty="0"/>
              <a:t>musí proběhnout před podáním Žádosti o platbu a žadatel musí být majitelem.</a:t>
            </a:r>
          </a:p>
          <a:p>
            <a:pPr>
              <a:defRPr/>
            </a:pPr>
            <a:r>
              <a:rPr lang="cs-CZ" altLang="cs-CZ" i="1" dirty="0"/>
              <a:t>4. V případě jakýchkoliv změn v projektu nutno hlásit nejprve na MAS.</a:t>
            </a:r>
          </a:p>
          <a:p>
            <a:pPr>
              <a:defRPr/>
            </a:pPr>
            <a:r>
              <a:rPr lang="cs-CZ" altLang="cs-CZ" i="1" dirty="0"/>
              <a:t>5. Za plnění podmínek stanovených pravidly zodpovídá výhradně žadatel/příjemce dotace.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671079"/>
            <a:ext cx="4623414" cy="762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83" y="5672667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5716579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1051269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Obecně nezpůsobilé výdaje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dirty="0"/>
              <a:t>pořízení použitého movitého majetku</a:t>
            </a:r>
          </a:p>
          <a:p>
            <a:pPr>
              <a:defRPr/>
            </a:pPr>
            <a:r>
              <a:rPr lang="cs-CZ" dirty="0"/>
              <a:t>nákup zvířat, jednoletých rostlin a jejich vysazování</a:t>
            </a:r>
          </a:p>
          <a:p>
            <a:pPr>
              <a:defRPr/>
            </a:pPr>
            <a:r>
              <a:rPr lang="cs-CZ" dirty="0"/>
              <a:t>DPH u plátců DPH za předpokladu že si mohou DPH nárokovat u finančního úřadu</a:t>
            </a:r>
          </a:p>
          <a:p>
            <a:pPr>
              <a:defRPr/>
            </a:pPr>
            <a:r>
              <a:rPr lang="cs-CZ" dirty="0" smtClean="0"/>
              <a:t>kotle </a:t>
            </a:r>
            <a:r>
              <a:rPr lang="cs-CZ" dirty="0"/>
              <a:t>na biomasu a bioplynové stanice</a:t>
            </a:r>
          </a:p>
          <a:p>
            <a:pPr>
              <a:defRPr/>
            </a:pPr>
            <a:r>
              <a:rPr lang="cs-CZ" dirty="0"/>
              <a:t>závlahové systémy a studny včetně průzkumných vrtů</a:t>
            </a:r>
          </a:p>
          <a:p>
            <a:pPr>
              <a:defRPr/>
            </a:pPr>
            <a:r>
              <a:rPr lang="cs-CZ" dirty="0"/>
              <a:t>výdaje do včelařství</a:t>
            </a:r>
          </a:p>
          <a:p>
            <a:pPr>
              <a:defRPr/>
            </a:pPr>
            <a:r>
              <a:rPr lang="cs-CZ" dirty="0"/>
              <a:t>zpracování produktů rybolovu, akvakultury a medu</a:t>
            </a:r>
          </a:p>
          <a:p>
            <a:pPr>
              <a:defRPr/>
            </a:pPr>
            <a:r>
              <a:rPr lang="cs-CZ" dirty="0"/>
              <a:t>obnova vinic</a:t>
            </a:r>
          </a:p>
          <a:p>
            <a:pPr>
              <a:defRPr/>
            </a:pPr>
            <a:r>
              <a:rPr lang="cs-CZ" dirty="0"/>
              <a:t>oplocení vinic a sadů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718" y="5970684"/>
            <a:ext cx="4487948" cy="740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55902" y="5874184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8042" y="5962008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341438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Obecně nezpůsobilé výdaje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defRPr/>
            </a:pPr>
            <a:r>
              <a:rPr lang="cs-CZ" dirty="0" smtClean="0"/>
              <a:t>Technologie pro zpracování vinných hroznů</a:t>
            </a:r>
          </a:p>
          <a:p>
            <a:pPr>
              <a:defRPr/>
            </a:pPr>
            <a:r>
              <a:rPr lang="cs-CZ" dirty="0" smtClean="0"/>
              <a:t>Nákup vozidel kategorie L, M, N a jiných vozidel určených zejména pro osobní přepravu</a:t>
            </a:r>
          </a:p>
          <a:p>
            <a:pPr>
              <a:defRPr/>
            </a:pPr>
            <a:r>
              <a:rPr lang="cs-CZ" dirty="0" smtClean="0"/>
              <a:t>Pořízení technologií, které slouží k výrobě elektrické energie</a:t>
            </a:r>
          </a:p>
          <a:p>
            <a:pPr>
              <a:defRPr/>
            </a:pPr>
            <a:r>
              <a:rPr lang="cs-CZ" dirty="0" smtClean="0"/>
              <a:t>Provozní náklady včetně spotřebního materiálu (není-li ve specifických podmínkách Pravidel uvedeno jinak)</a:t>
            </a:r>
          </a:p>
          <a:p>
            <a:pPr>
              <a:defRPr/>
            </a:pPr>
            <a:r>
              <a:rPr lang="cs-CZ" dirty="0" smtClean="0"/>
              <a:t>Výdaje na objekt sloužící k umístění (parkování) vozidel (není-li ve specifických podmínkách Pravidel uvedeno)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61" y="7091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5716579"/>
            <a:ext cx="4648815" cy="7667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95483" y="5672667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5716579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935266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>
                <a:latin typeface="+mn-lt"/>
              </a:rPr>
              <a:t>NEJČASTĚJŠÍ CHYBY</a:t>
            </a:r>
            <a:endParaRPr lang="cs-CZ" sz="3200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defRPr/>
            </a:pPr>
            <a:r>
              <a:rPr lang="cs-CZ" dirty="0" smtClean="0"/>
              <a:t>PODAT Žádost</a:t>
            </a:r>
          </a:p>
          <a:p>
            <a:pPr>
              <a:defRPr/>
            </a:pPr>
            <a:r>
              <a:rPr lang="cs-CZ" dirty="0" smtClean="0"/>
              <a:t>Cenový marketing</a:t>
            </a:r>
          </a:p>
          <a:p>
            <a:pPr>
              <a:defRPr/>
            </a:pPr>
            <a:r>
              <a:rPr lang="cs-CZ" dirty="0" smtClean="0"/>
              <a:t>Vlastnictví</a:t>
            </a:r>
          </a:p>
          <a:p>
            <a:pPr>
              <a:defRPr/>
            </a:pPr>
            <a:r>
              <a:rPr lang="cs-CZ" dirty="0" smtClean="0"/>
              <a:t>Exekuce, insolvence aj.</a:t>
            </a:r>
          </a:p>
          <a:p>
            <a:pPr>
              <a:defRPr/>
            </a:pPr>
            <a:r>
              <a:rPr lang="cs-CZ" dirty="0" smtClean="0"/>
              <a:t>Leasing</a:t>
            </a:r>
          </a:p>
          <a:p>
            <a:pPr>
              <a:defRPr/>
            </a:pPr>
            <a:r>
              <a:rPr lang="cs-CZ" dirty="0" smtClean="0"/>
              <a:t>Stanovy spolku</a:t>
            </a:r>
          </a:p>
          <a:p>
            <a:pPr>
              <a:defRPr/>
            </a:pPr>
            <a:r>
              <a:rPr lang="cs-CZ" dirty="0" smtClean="0"/>
              <a:t>Program rozvoje obce/obcí</a:t>
            </a:r>
          </a:p>
          <a:p>
            <a:pPr>
              <a:defRPr/>
            </a:pPr>
            <a:r>
              <a:rPr lang="cs-CZ" dirty="0" smtClean="0"/>
              <a:t>Dokládání příloh (alespoň jedna příloha)</a:t>
            </a:r>
          </a:p>
          <a:p>
            <a:pPr>
              <a:defRPr/>
            </a:pPr>
            <a:r>
              <a:rPr lang="cs-CZ" dirty="0" smtClean="0"/>
              <a:t>Evidence skutečných majitelů</a:t>
            </a:r>
          </a:p>
          <a:p>
            <a:pPr>
              <a:defRPr/>
            </a:pPr>
            <a:r>
              <a:rPr lang="cs-CZ" dirty="0" smtClean="0"/>
              <a:t>Zaúčtování, účetní směrnice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001687" cy="955081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Obrázek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9848" y="6038681"/>
            <a:ext cx="4369414" cy="720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8483" y="5928929"/>
            <a:ext cx="834958" cy="836676"/>
          </a:xfrm>
          <a:prstGeom prst="rect">
            <a:avLst/>
          </a:prstGeom>
        </p:spPr>
      </p:pic>
      <p:pic>
        <p:nvPicPr>
          <p:cNvPr id="10" name="Obrázek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44972" y="6038681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08308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6392" y="1004121"/>
            <a:ext cx="10058400" cy="1609344"/>
          </a:xfrm>
        </p:spPr>
        <p:txBody>
          <a:bodyPr/>
          <a:lstStyle/>
          <a:p>
            <a:pPr algn="ctr"/>
            <a:r>
              <a:rPr lang="cs-CZ" dirty="0" smtClean="0">
                <a:latin typeface="+mn-lt"/>
              </a:rPr>
              <a:t>Děkuji za pozornost</a:t>
            </a:r>
            <a:endParaRPr lang="cs-CZ" dirty="0">
              <a:latin typeface="+mn-lt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Font typeface="Arial" panose="020B0604020202020204" pitchFamily="34" charset="0"/>
              <a:buNone/>
              <a:defRPr/>
            </a:pPr>
            <a:endParaRPr lang="cs-CZ" altLang="cs-CZ" b="1" dirty="0" smtClean="0"/>
          </a:p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cs-CZ" altLang="cs-CZ" b="1" dirty="0" smtClean="0"/>
              <a:t>Kontaktní </a:t>
            </a:r>
            <a:r>
              <a:rPr lang="cs-CZ" altLang="cs-CZ" b="1" dirty="0"/>
              <a:t>osoba pro konzultace k </a:t>
            </a:r>
            <a:r>
              <a:rPr lang="cs-CZ" altLang="cs-CZ" b="1" dirty="0" err="1"/>
              <a:t>Fichím</a:t>
            </a:r>
            <a:r>
              <a:rPr lang="cs-CZ" altLang="cs-CZ" b="1" dirty="0"/>
              <a:t> Programu rozvoje venkova: </a:t>
            </a:r>
          </a:p>
          <a:p>
            <a:pPr marL="0" indent="0" algn="ctr">
              <a:buFont typeface="Arial" panose="020B0604020202020204" pitchFamily="34" charset="0"/>
              <a:buNone/>
              <a:defRPr/>
            </a:pPr>
            <a:r>
              <a:rPr lang="cs-CZ" altLang="cs-CZ" b="1" dirty="0" smtClean="0"/>
              <a:t>Zdeněk Nagy, </a:t>
            </a:r>
            <a:r>
              <a:rPr lang="cs-CZ" altLang="cs-CZ" b="1" dirty="0" err="1" smtClean="0"/>
              <a:t>DiS</a:t>
            </a:r>
            <a:r>
              <a:rPr lang="cs-CZ" altLang="cs-CZ" b="1" dirty="0" smtClean="0"/>
              <a:t>., </a:t>
            </a:r>
            <a:r>
              <a:rPr lang="cs-CZ" altLang="cs-CZ" b="1" dirty="0" smtClean="0">
                <a:hlinkClick r:id="rId2"/>
              </a:rPr>
              <a:t>nagy@masjesenicko.cz</a:t>
            </a:r>
            <a:r>
              <a:rPr lang="cs-CZ" altLang="cs-CZ" b="1" dirty="0"/>
              <a:t>, </a:t>
            </a:r>
            <a:r>
              <a:rPr lang="cs-CZ" altLang="cs-CZ" b="1" dirty="0" smtClean="0"/>
              <a:t>tel: 730 </a:t>
            </a:r>
            <a:r>
              <a:rPr lang="cs-CZ" altLang="cs-CZ" b="1" dirty="0"/>
              <a:t>511 866, www.masjesenicko.cz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4" name="Picture 9" descr="MAS-lo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938" y="110375"/>
            <a:ext cx="1264529" cy="1205693"/>
          </a:xfrm>
          <a:prstGeom prst="rect">
            <a:avLst/>
          </a:prstGeom>
          <a:solidFill>
            <a:srgbClr val="35A612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/>
          <p:cNvPicPr>
            <a:picLocks noChangeAspect="1"/>
          </p:cNvPicPr>
          <p:nvPr/>
        </p:nvPicPr>
        <p:blipFill rotWithShape="1">
          <a:blip r:embed="rId4" cstate="print">
            <a:extLst/>
          </a:blip>
          <a:srcRect/>
          <a:stretch/>
        </p:blipFill>
        <p:spPr>
          <a:xfrm>
            <a:off x="2199579" y="3820807"/>
            <a:ext cx="2319266" cy="1828800"/>
          </a:xfrm>
          <a:prstGeom prst="round2DiagRect">
            <a:avLst>
              <a:gd name="adj1" fmla="val 8848"/>
              <a:gd name="adj2" fmla="val 0"/>
            </a:avLst>
          </a:prstGeom>
          <a:ln w="12700">
            <a:noFill/>
          </a:ln>
          <a:effectLst>
            <a:reflection blurRad="25400" stA="52000" endA="300" endPos="50000" dir="5400000" sy="-100000" algn="bl" rotWithShape="0"/>
          </a:effectLst>
        </p:spPr>
      </p:pic>
      <p:pic>
        <p:nvPicPr>
          <p:cNvPr id="9" name="Picture 10"/>
          <p:cNvPicPr>
            <a:picLocks noChangeAspect="1"/>
          </p:cNvPicPr>
          <p:nvPr/>
        </p:nvPicPr>
        <p:blipFill rotWithShape="1">
          <a:blip r:embed="rId5" cstate="print">
            <a:extLst/>
          </a:blip>
          <a:srcRect/>
          <a:stretch/>
        </p:blipFill>
        <p:spPr>
          <a:xfrm>
            <a:off x="4621937" y="3797389"/>
            <a:ext cx="2312084" cy="1828800"/>
          </a:xfrm>
          <a:prstGeom prst="round2DiagRect">
            <a:avLst>
              <a:gd name="adj1" fmla="val 8863"/>
              <a:gd name="adj2" fmla="val 0"/>
            </a:avLst>
          </a:prstGeom>
          <a:ln w="12700">
            <a:noFill/>
          </a:ln>
          <a:effectLst>
            <a:reflection blurRad="25400" stA="52000" endA="300" endPos="50000" dir="5400000" sy="-100000" algn="bl" rotWithShape="0"/>
          </a:effectLst>
        </p:spPr>
      </p:pic>
      <p:pic>
        <p:nvPicPr>
          <p:cNvPr id="10" name="Picture 11"/>
          <p:cNvPicPr>
            <a:picLocks noChangeAspect="1"/>
          </p:cNvPicPr>
          <p:nvPr/>
        </p:nvPicPr>
        <p:blipFill rotWithShape="1">
          <a:blip r:embed="rId6" cstate="print">
            <a:extLst/>
          </a:blip>
          <a:srcRect/>
          <a:stretch/>
        </p:blipFill>
        <p:spPr>
          <a:xfrm>
            <a:off x="7037113" y="3755036"/>
            <a:ext cx="2312083" cy="1828800"/>
          </a:xfrm>
          <a:prstGeom prst="round2DiagRect">
            <a:avLst>
              <a:gd name="adj1" fmla="val 8863"/>
              <a:gd name="adj2" fmla="val 0"/>
            </a:avLst>
          </a:prstGeom>
          <a:noFill/>
          <a:ln w="12700">
            <a:noFill/>
          </a:ln>
          <a:effectLst>
            <a:reflection blurRad="25400" stA="52000" endA="300" endPos="50000" dir="5400000" sy="-100000" algn="bl" rotWithShape="0"/>
          </a:effectLst>
        </p:spPr>
      </p:pic>
      <p:pic>
        <p:nvPicPr>
          <p:cNvPr id="11" name="Obrázek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6733" y="5928442"/>
            <a:ext cx="5089081" cy="8393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Obrázek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25048" y="362627"/>
            <a:ext cx="834958" cy="836676"/>
          </a:xfrm>
          <a:prstGeom prst="rect">
            <a:avLst/>
          </a:prstGeom>
        </p:spPr>
      </p:pic>
      <p:pic>
        <p:nvPicPr>
          <p:cNvPr id="13" name="Obrázek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1937" y="406539"/>
            <a:ext cx="2844800" cy="74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77916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Dřevo">
  <a:themeElements>
    <a:clrScheme name="Modrá">
      <a:dk1>
        <a:sysClr val="windowText" lastClr="000000"/>
      </a:dk1>
      <a:lt1>
        <a:sysClr val="window" lastClr="FFFFFF"/>
      </a:lt1>
      <a:dk2>
        <a:srgbClr val="17406D"/>
      </a:dk2>
      <a:lt2>
        <a:srgbClr val="DBEF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Wood Type">
      <a:majorFont>
        <a:latin typeface="Rockwell Condensed" panose="02060603050405020104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 panose="02060603020205020403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ood Type" id="{7ACABC62-BF99-48CF-A9DC-4DB89C7B13DC}" vid="{142A1326-48AB-42A9-8428-CB14AA30176D}"/>
    </a:ext>
  </a:extLst>
</a:theme>
</file>

<file path=ppt/theme/theme2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TM03090434[[fn=Dřevo]]</Template>
  <TotalTime>2288</TotalTime>
  <Words>2576</Words>
  <Application>Microsoft Office PowerPoint</Application>
  <PresentationFormat>Širokoúhlá obrazovka</PresentationFormat>
  <Paragraphs>270</Paragraphs>
  <Slides>43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43</vt:i4>
      </vt:variant>
    </vt:vector>
  </HeadingPairs>
  <TitlesOfParts>
    <vt:vector size="49" baseType="lpstr">
      <vt:lpstr>Arial</vt:lpstr>
      <vt:lpstr>Calibri</vt:lpstr>
      <vt:lpstr>Rockwell</vt:lpstr>
      <vt:lpstr>Rockwell Condensed</vt:lpstr>
      <vt:lpstr>Wingdings</vt:lpstr>
      <vt:lpstr>Dřevo</vt:lpstr>
      <vt:lpstr>Prezentace aplikace PowerPoint</vt:lpstr>
      <vt:lpstr>PROGRAM</vt:lpstr>
      <vt:lpstr>Vyhlášení 6. výzvy Mas</vt:lpstr>
      <vt:lpstr>F2 – investice do nezemědělských činností</vt:lpstr>
      <vt:lpstr>F2 – investice do nezemědělských činností způsobilé výdaje</vt:lpstr>
      <vt:lpstr>F2 – investice do nezemědělských činností podmínky přijatelnosti</vt:lpstr>
      <vt:lpstr>F3 – investice do zemědělských podniků</vt:lpstr>
      <vt:lpstr>F6 – obnova venkovských oblastí</vt:lpstr>
      <vt:lpstr>F6 – obnova venkovských oblastí a) veřejná prostranství v obcích</vt:lpstr>
      <vt:lpstr>F6 – obnova venkovských oblastí a) veřejná prostranství v obcích</vt:lpstr>
      <vt:lpstr>F6 – obnova venkovských oblastí a) veřejná prostranství v obcích</vt:lpstr>
      <vt:lpstr>F6 – obnova venkovských oblastí f) kulturní a spolková zařízení včetně knihoven</vt:lpstr>
      <vt:lpstr>F6 – obnova venkovských oblastí f) kulturní a spolková zařízení včetně knihoven</vt:lpstr>
      <vt:lpstr>F6 – obnova venkovských oblastí f) kulturní a spolková zařízení včetně knihoven</vt:lpstr>
      <vt:lpstr>Portál farmáŘe – příprava žádosti o dotaci</vt:lpstr>
      <vt:lpstr>Portál farmáŘe - registrace a přihlášení</vt:lpstr>
      <vt:lpstr>Portál farmáře - registrace a přihlášení</vt:lpstr>
      <vt:lpstr>Portál farmáře  založení žádosti</vt:lpstr>
      <vt:lpstr>Portál farmáře  založení žádosti</vt:lpstr>
      <vt:lpstr>Portál farmáře  založení žádosti</vt:lpstr>
      <vt:lpstr>Portál farmáře  založení žádosti</vt:lpstr>
      <vt:lpstr>Portál farmáře  Žádost o dotaci</vt:lpstr>
      <vt:lpstr>Portál farmáře  povinné přílohy – žádost  o dotaci</vt:lpstr>
      <vt:lpstr>Portál farmáře  odeslání žádostI o dotaci</vt:lpstr>
      <vt:lpstr>Portál farmáře  odeslání žádosti o dotaci</vt:lpstr>
      <vt:lpstr>Portál farmáře finální fáze</vt:lpstr>
      <vt:lpstr>Portál farmáře - doložení příloh k žádosti o dotaci</vt:lpstr>
      <vt:lpstr>Hodnocení projektů</vt:lpstr>
      <vt:lpstr>Hodnocení projektů</vt:lpstr>
      <vt:lpstr>Hodnocení projektů</vt:lpstr>
      <vt:lpstr>Přezkum hodnocení</vt:lpstr>
      <vt:lpstr>Způsob hodnocení žádosti</vt:lpstr>
      <vt:lpstr>Způsob hodnocení žádosti</vt:lpstr>
      <vt:lpstr>Postup pro vybrané projekty</vt:lpstr>
      <vt:lpstr>Veřejné zakázky</vt:lpstr>
      <vt:lpstr>Obecné: žádost o dotaci</vt:lpstr>
      <vt:lpstr>Finanční zdraví</vt:lpstr>
      <vt:lpstr>Obecné povinné přílohy</vt:lpstr>
      <vt:lpstr>závěrem</vt:lpstr>
      <vt:lpstr>Obecně nezpůsobilé výdaje</vt:lpstr>
      <vt:lpstr>Obecně nezpůsobilé výdaje</vt:lpstr>
      <vt:lpstr>NEJČASTĚJŠÍ CHYBY</vt:lpstr>
      <vt:lpstr>Děkuji za pozornost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148</cp:revision>
  <cp:lastPrinted>2022-03-24T10:44:07Z</cp:lastPrinted>
  <dcterms:created xsi:type="dcterms:W3CDTF">2020-07-22T07:16:55Z</dcterms:created>
  <dcterms:modified xsi:type="dcterms:W3CDTF">2022-03-24T10:50:09Z</dcterms:modified>
</cp:coreProperties>
</file>