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8" r:id="rId3"/>
    <p:sldId id="272" r:id="rId4"/>
    <p:sldId id="291" r:id="rId5"/>
    <p:sldId id="292" r:id="rId6"/>
    <p:sldId id="293" r:id="rId7"/>
    <p:sldId id="319" r:id="rId8"/>
    <p:sldId id="320" r:id="rId9"/>
    <p:sldId id="294" r:id="rId10"/>
    <p:sldId id="295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298" r:id="rId19"/>
    <p:sldId id="299" r:id="rId20"/>
    <p:sldId id="300" r:id="rId21"/>
    <p:sldId id="301" r:id="rId22"/>
    <p:sldId id="302" r:id="rId23"/>
    <p:sldId id="315" r:id="rId24"/>
    <p:sldId id="318" r:id="rId25"/>
    <p:sldId id="303" r:id="rId26"/>
    <p:sldId id="305" r:id="rId27"/>
    <p:sldId id="328" r:id="rId28"/>
    <p:sldId id="308" r:id="rId29"/>
    <p:sldId id="310" r:id="rId30"/>
    <p:sldId id="311" r:id="rId31"/>
    <p:sldId id="316" r:id="rId32"/>
    <p:sldId id="312" r:id="rId3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2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deněk Nagy" userId="6f435c55-e1c0-4bd5-a27f-9054bb124153" providerId="ADAL" clId="{DDEFC7BB-B5BB-4392-B025-B723ED60AD6F}"/>
    <pc:docChg chg="custSel modSld">
      <pc:chgData name="Zdeněk Nagy" userId="6f435c55-e1c0-4bd5-a27f-9054bb124153" providerId="ADAL" clId="{DDEFC7BB-B5BB-4392-B025-B723ED60AD6F}" dt="2024-05-07T12:14:05.914" v="584" actId="20577"/>
      <pc:docMkLst>
        <pc:docMk/>
      </pc:docMkLst>
      <pc:sldChg chg="modSp mod">
        <pc:chgData name="Zdeněk Nagy" userId="6f435c55-e1c0-4bd5-a27f-9054bb124153" providerId="ADAL" clId="{DDEFC7BB-B5BB-4392-B025-B723ED60AD6F}" dt="2024-05-07T11:09:13.716" v="21" actId="1076"/>
        <pc:sldMkLst>
          <pc:docMk/>
          <pc:sldMk cId="3492776100" sldId="256"/>
        </pc:sldMkLst>
        <pc:spChg chg="mod">
          <ac:chgData name="Zdeněk Nagy" userId="6f435c55-e1c0-4bd5-a27f-9054bb124153" providerId="ADAL" clId="{DDEFC7BB-B5BB-4392-B025-B723ED60AD6F}" dt="2024-05-07T11:08:50.704" v="4" actId="20577"/>
          <ac:spMkLst>
            <pc:docMk/>
            <pc:sldMk cId="3492776100" sldId="256"/>
            <ac:spMk id="5" creationId="{00000000-0000-0000-0000-000000000000}"/>
          </ac:spMkLst>
        </pc:spChg>
        <pc:spChg chg="mod">
          <ac:chgData name="Zdeněk Nagy" userId="6f435c55-e1c0-4bd5-a27f-9054bb124153" providerId="ADAL" clId="{DDEFC7BB-B5BB-4392-B025-B723ED60AD6F}" dt="2024-05-07T11:09:13.716" v="21" actId="1076"/>
          <ac:spMkLst>
            <pc:docMk/>
            <pc:sldMk cId="3492776100" sldId="256"/>
            <ac:spMk id="14" creationId="{00000000-0000-0000-0000-000000000000}"/>
          </ac:spMkLst>
        </pc:spChg>
      </pc:sldChg>
      <pc:sldChg chg="delSp mod">
        <pc:chgData name="Zdeněk Nagy" userId="6f435c55-e1c0-4bd5-a27f-9054bb124153" providerId="ADAL" clId="{DDEFC7BB-B5BB-4392-B025-B723ED60AD6F}" dt="2024-05-07T11:09:58.492" v="23" actId="478"/>
        <pc:sldMkLst>
          <pc:docMk/>
          <pc:sldMk cId="1973032691" sldId="291"/>
        </pc:sldMkLst>
        <pc:picChg chg="del">
          <ac:chgData name="Zdeněk Nagy" userId="6f435c55-e1c0-4bd5-a27f-9054bb124153" providerId="ADAL" clId="{DDEFC7BB-B5BB-4392-B025-B723ED60AD6F}" dt="2024-05-07T11:09:58.492" v="23" actId="478"/>
          <ac:picMkLst>
            <pc:docMk/>
            <pc:sldMk cId="1973032691" sldId="291"/>
            <ac:picMk id="9" creationId="{00000000-0000-0000-0000-000000000000}"/>
          </ac:picMkLst>
        </pc:picChg>
        <pc:picChg chg="del">
          <ac:chgData name="Zdeněk Nagy" userId="6f435c55-e1c0-4bd5-a27f-9054bb124153" providerId="ADAL" clId="{DDEFC7BB-B5BB-4392-B025-B723ED60AD6F}" dt="2024-05-07T11:09:57.290" v="22" actId="478"/>
          <ac:picMkLst>
            <pc:docMk/>
            <pc:sldMk cId="1973032691" sldId="291"/>
            <ac:picMk id="10" creationId="{00000000-0000-0000-0000-000000000000}"/>
          </ac:picMkLst>
        </pc:picChg>
      </pc:sldChg>
      <pc:sldChg chg="modSp mod">
        <pc:chgData name="Zdeněk Nagy" userId="6f435c55-e1c0-4bd5-a27f-9054bb124153" providerId="ADAL" clId="{DDEFC7BB-B5BB-4392-B025-B723ED60AD6F}" dt="2024-05-07T11:18:06.256" v="553" actId="20577"/>
        <pc:sldMkLst>
          <pc:docMk/>
          <pc:sldMk cId="1127862161" sldId="294"/>
        </pc:sldMkLst>
        <pc:spChg chg="mod">
          <ac:chgData name="Zdeněk Nagy" userId="6f435c55-e1c0-4bd5-a27f-9054bb124153" providerId="ADAL" clId="{DDEFC7BB-B5BB-4392-B025-B723ED60AD6F}" dt="2024-05-07T11:15:20.765" v="388"/>
          <ac:spMkLst>
            <pc:docMk/>
            <pc:sldMk cId="1127862161" sldId="294"/>
            <ac:spMk id="2" creationId="{00000000-0000-0000-0000-000000000000}"/>
          </ac:spMkLst>
        </pc:spChg>
        <pc:spChg chg="mod">
          <ac:chgData name="Zdeněk Nagy" userId="6f435c55-e1c0-4bd5-a27f-9054bb124153" providerId="ADAL" clId="{DDEFC7BB-B5BB-4392-B025-B723ED60AD6F}" dt="2024-05-07T11:18:06.256" v="553" actId="20577"/>
          <ac:spMkLst>
            <pc:docMk/>
            <pc:sldMk cId="1127862161" sldId="294"/>
            <ac:spMk id="3" creationId="{00000000-0000-0000-0000-000000000000}"/>
          </ac:spMkLst>
        </pc:spChg>
      </pc:sldChg>
      <pc:sldChg chg="modSp mod">
        <pc:chgData name="Zdeněk Nagy" userId="6f435c55-e1c0-4bd5-a27f-9054bb124153" providerId="ADAL" clId="{DDEFC7BB-B5BB-4392-B025-B723ED60AD6F}" dt="2024-05-07T12:14:05.914" v="584" actId="20577"/>
        <pc:sldMkLst>
          <pc:docMk/>
          <pc:sldMk cId="1894930817" sldId="295"/>
        </pc:sldMkLst>
        <pc:spChg chg="mod">
          <ac:chgData name="Zdeněk Nagy" userId="6f435c55-e1c0-4bd5-a27f-9054bb124153" providerId="ADAL" clId="{DDEFC7BB-B5BB-4392-B025-B723ED60AD6F}" dt="2024-05-07T12:13:57.955" v="554"/>
          <ac:spMkLst>
            <pc:docMk/>
            <pc:sldMk cId="1894930817" sldId="295"/>
            <ac:spMk id="2" creationId="{00000000-0000-0000-0000-000000000000}"/>
          </ac:spMkLst>
        </pc:spChg>
        <pc:spChg chg="mod">
          <ac:chgData name="Zdeněk Nagy" userId="6f435c55-e1c0-4bd5-a27f-9054bb124153" providerId="ADAL" clId="{DDEFC7BB-B5BB-4392-B025-B723ED60AD6F}" dt="2024-05-07T12:14:05.914" v="584" actId="20577"/>
          <ac:spMkLst>
            <pc:docMk/>
            <pc:sldMk cId="1894930817" sldId="295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F2D8FB16-957A-4739-B89D-6CACAEA040D5}" type="datetimeFigureOut">
              <a:rPr lang="cs-CZ" smtClean="0"/>
              <a:t>08.05.2024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9D081E8F-9842-4CBF-9FFA-59D92130AD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710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>
              <a:defRPr sz="1200"/>
            </a:lvl1pPr>
          </a:lstStyle>
          <a:p>
            <a:fld id="{203174B2-E7CE-498E-8B15-E05A66DE57D9}" type="datetimeFigureOut">
              <a:rPr lang="cs-CZ" smtClean="0"/>
              <a:t>08.05.2024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21" tIns="44111" rIns="88221" bIns="44111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64" y="4777782"/>
            <a:ext cx="5438748" cy="3907834"/>
          </a:xfrm>
          <a:prstGeom prst="rect">
            <a:avLst/>
          </a:prstGeom>
        </p:spPr>
        <p:txBody>
          <a:bodyPr vert="horz" lIns="88221" tIns="44111" rIns="88221" bIns="44111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>
              <a:defRPr sz="1200"/>
            </a:lvl1pPr>
          </a:lstStyle>
          <a:p>
            <a:fld id="{9C330CD0-3C9B-4D47-BC02-D63758BE37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121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5/8/2024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hyperlink" Target="mailto:nagy@masjesenicko.cz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dirty="0">
                <a:latin typeface="Rockwell" panose="02060603020205020403" pitchFamily="18" charset="0"/>
              </a:rPr>
              <a:t>SEMINÁŘ PRO ŽADATELE SZP</a:t>
            </a:r>
          </a:p>
          <a:p>
            <a:pPr marL="0" indent="0" algn="ctr">
              <a:buNone/>
            </a:pPr>
            <a:r>
              <a:rPr lang="cs-CZ" sz="5400" dirty="0">
                <a:latin typeface="Rockwell" panose="02060603020205020403" pitchFamily="18" charset="0"/>
              </a:rPr>
              <a:t>1. VÝZVA</a:t>
            </a:r>
          </a:p>
        </p:txBody>
      </p:sp>
      <p:pic>
        <p:nvPicPr>
          <p:cNvPr id="6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152" y="451308"/>
            <a:ext cx="855862" cy="81604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/>
          <a:srcRect/>
          <a:stretch/>
        </p:blipFill>
        <p:spPr>
          <a:xfrm>
            <a:off x="2199579" y="3820807"/>
            <a:ext cx="2319266" cy="1828800"/>
          </a:xfrm>
          <a:prstGeom prst="round2DiagRect">
            <a:avLst>
              <a:gd name="adj1" fmla="val 8848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/>
          <a:srcRect/>
          <a:stretch/>
        </p:blipFill>
        <p:spPr>
          <a:xfrm>
            <a:off x="4621937" y="3797389"/>
            <a:ext cx="2312084" cy="1828800"/>
          </a:xfrm>
          <a:prstGeom prst="round2DiagRect">
            <a:avLst>
              <a:gd name="adj1" fmla="val 8863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/>
          <a:srcRect/>
          <a:stretch/>
        </p:blipFill>
        <p:spPr>
          <a:xfrm>
            <a:off x="7037113" y="3755036"/>
            <a:ext cx="2312083" cy="1828800"/>
          </a:xfrm>
          <a:prstGeom prst="round2DiagRect">
            <a:avLst>
              <a:gd name="adj1" fmla="val 8863"/>
              <a:gd name="adj2" fmla="val 0"/>
            </a:avLst>
          </a:prstGeom>
          <a:noFill/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077" y="5897172"/>
            <a:ext cx="5621337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9637711" y="6276163"/>
            <a:ext cx="2232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9. května 2024</a:t>
            </a:r>
          </a:p>
        </p:txBody>
      </p:sp>
      <p:pic>
        <p:nvPicPr>
          <p:cNvPr id="3" name="Obrázek 2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C364C510-185D-0FDA-817F-AE3AE1389D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9385" y="391951"/>
            <a:ext cx="3392978" cy="87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76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10058400" cy="1563624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PROGRAM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988731" y="1929215"/>
            <a:ext cx="9518555" cy="3291840"/>
          </a:xfrm>
        </p:spPr>
        <p:txBody>
          <a:bodyPr>
            <a:noAutofit/>
          </a:bodyPr>
          <a:lstStyle/>
          <a:p>
            <a:r>
              <a:rPr lang="cs-CZ" sz="2800" dirty="0"/>
              <a:t>vyhlášení 1. Výzvy MAS - SZP</a:t>
            </a:r>
          </a:p>
          <a:p>
            <a:r>
              <a:rPr lang="cs-CZ" sz="2800" dirty="0"/>
              <a:t>F4 – Podnikání malých a středních podniků</a:t>
            </a:r>
          </a:p>
          <a:p>
            <a:r>
              <a:rPr lang="cs-CZ" sz="2800" dirty="0"/>
              <a:t>F5 – Základní služby a obnova obcí</a:t>
            </a:r>
          </a:p>
          <a:p>
            <a:r>
              <a:rPr lang="cs-CZ" sz="2800" dirty="0"/>
              <a:t>věcné hodnocení</a:t>
            </a:r>
          </a:p>
          <a:p>
            <a:r>
              <a:rPr lang="cs-CZ" sz="2800" dirty="0"/>
              <a:t>obecné poznámky</a:t>
            </a:r>
          </a:p>
        </p:txBody>
      </p:sp>
      <p:pic>
        <p:nvPicPr>
          <p:cNvPr id="7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8409" cy="904282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32" y="5586646"/>
            <a:ext cx="5319417" cy="87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A28AC09-3440-E5B3-EBFB-926D560C9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9676" y="5593421"/>
            <a:ext cx="3167610" cy="821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30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Vyhlášení 8. výzvy Mas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Datum a čas vyhlášení výzvy MAS: </a:t>
            </a:r>
            <a:r>
              <a:rPr lang="cs-CZ" altLang="cs-CZ" b="1" dirty="0"/>
              <a:t>6. 5. 2024</a:t>
            </a:r>
            <a:endParaRPr lang="cs-CZ" altLang="cs-CZ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Datum a čas ukončení příjmu žádostí o podporu: </a:t>
            </a:r>
            <a:r>
              <a:rPr lang="cs-CZ" altLang="cs-CZ" b="1" dirty="0"/>
              <a:t>4. 6. 2024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Finální termín podání na SZIF: </a:t>
            </a:r>
            <a:r>
              <a:rPr lang="cs-CZ" altLang="cs-CZ" b="1" dirty="0"/>
              <a:t>2. 9. 2024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Datum realizace projektu: </a:t>
            </a:r>
            <a:r>
              <a:rPr lang="cs-CZ" altLang="cs-CZ" b="1" dirty="0"/>
              <a:t>od podání </a:t>
            </a:r>
            <a:r>
              <a:rPr lang="cs-CZ" altLang="cs-CZ" b="1" dirty="0" err="1"/>
              <a:t>ŽoD</a:t>
            </a:r>
            <a:r>
              <a:rPr lang="cs-CZ" altLang="cs-CZ" b="1" dirty="0"/>
              <a:t> do 24 měsíců od podpisu Dohody</a:t>
            </a:r>
            <a:endParaRPr lang="cs-CZ" altLang="cs-CZ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Forma podpory:  </a:t>
            </a:r>
            <a:r>
              <a:rPr lang="cs-CZ" altLang="cs-CZ" b="1" dirty="0"/>
              <a:t>financování ex - post</a:t>
            </a:r>
            <a:r>
              <a:rPr lang="cs-CZ" altLang="cs-CZ" dirty="0"/>
              <a:t>	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altLang="cs-CZ" dirty="0"/>
          </a:p>
          <a:p>
            <a:r>
              <a:rPr lang="cs-CZ" altLang="cs-CZ" dirty="0"/>
              <a:t>Závazné dokumenty:</a:t>
            </a:r>
          </a:p>
          <a:p>
            <a:pPr marL="0" indent="0">
              <a:buNone/>
            </a:pPr>
            <a:r>
              <a:rPr lang="cs-CZ" altLang="cs-CZ" dirty="0"/>
              <a:t>Strategický plán SZP na období 2023 -2027 a jeho přílohy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alt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81294"/>
            <a:ext cx="4725014" cy="77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39A28F59-5369-B6F9-632C-6097CD53E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017" y="5781294"/>
            <a:ext cx="3043381" cy="78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24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70000"/>
              </a:lnSpc>
              <a:defRPr/>
            </a:pPr>
            <a:r>
              <a:rPr lang="cs-CZ" altLang="cs-CZ" b="1" dirty="0"/>
              <a:t>Oblast podpory – zemědělské, nezemědělské podnikání včetně zpracování produktů a jejich uvádění na trh</a:t>
            </a:r>
          </a:p>
          <a:p>
            <a:pPr marL="0" indent="0">
              <a:buNone/>
              <a:defRPr/>
            </a:pPr>
            <a:endParaRPr lang="cs-CZ" altLang="cs-CZ" b="1" dirty="0"/>
          </a:p>
          <a:p>
            <a:pPr>
              <a:defRPr/>
            </a:pPr>
            <a:r>
              <a:rPr lang="cs-CZ" altLang="cs-CZ" dirty="0"/>
              <a:t>celková částka alokace -  </a:t>
            </a:r>
            <a:r>
              <a:rPr lang="cs-CZ" altLang="cs-CZ" b="1" dirty="0"/>
              <a:t>10 000 000 Kč</a:t>
            </a:r>
          </a:p>
          <a:p>
            <a:pPr>
              <a:defRPr/>
            </a:pPr>
            <a:r>
              <a:rPr lang="cs-CZ" altLang="cs-CZ" dirty="0"/>
              <a:t>míra podpory – </a:t>
            </a:r>
            <a:r>
              <a:rPr lang="cs-CZ" altLang="cs-CZ" b="1" dirty="0"/>
              <a:t>50 %</a:t>
            </a:r>
          </a:p>
          <a:p>
            <a:pPr>
              <a:defRPr/>
            </a:pPr>
            <a:r>
              <a:rPr lang="cs-CZ" altLang="cs-CZ" dirty="0"/>
              <a:t>min. výše celkových způsobilých výdajů 100 000,- Kč</a:t>
            </a:r>
          </a:p>
          <a:p>
            <a:pPr>
              <a:defRPr/>
            </a:pPr>
            <a:r>
              <a:rPr lang="cs-CZ" altLang="cs-CZ" dirty="0"/>
              <a:t>max. výše celkových způsobilých výdajů 2 000 000,- Kč na 1 projekt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33003"/>
            <a:ext cx="4623414" cy="76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663AD9A9-449A-3146-0C85-BC582DF50C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654" y="6054630"/>
            <a:ext cx="2793999" cy="72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032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altLang="cs-CZ" b="1" dirty="0"/>
              <a:t>Oprávnění žadatelé:</a:t>
            </a:r>
          </a:p>
          <a:p>
            <a:pPr marL="0" indent="0">
              <a:buNone/>
              <a:defRPr/>
            </a:pPr>
            <a:r>
              <a:rPr lang="cs-CZ" altLang="cs-CZ" dirty="0"/>
              <a:t>- </a:t>
            </a:r>
            <a:r>
              <a:rPr lang="cs-CZ" dirty="0">
                <a:solidFill>
                  <a:prstClr val="black"/>
                </a:solidFill>
              </a:rPr>
              <a:t>Podnikatelské subjekty splňující definici malého a středního podniku</a:t>
            </a:r>
          </a:p>
          <a:p>
            <a:endParaRPr lang="cs-CZ" dirty="0"/>
          </a:p>
          <a:p>
            <a:r>
              <a:rPr lang="cs-CZ" b="1" dirty="0">
                <a:solidFill>
                  <a:prstClr val="black"/>
                </a:solidFill>
              </a:rPr>
              <a:t>Hlavní cíl </a:t>
            </a:r>
            <a:r>
              <a:rPr lang="cs-CZ" dirty="0">
                <a:solidFill>
                  <a:prstClr val="black"/>
                </a:solidFill>
              </a:rPr>
              <a:t>– investice do staveb, strojů, technologií a vybavení pro založení a rozvoj podnikatelských činností</a:t>
            </a: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20713EBA-B349-D6E5-0411-8DD60620F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3891" y="5875447"/>
            <a:ext cx="2904836" cy="75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63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Způsobilé výdaje: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a) Zemědělské podnikaní</a:t>
            </a:r>
          </a:p>
          <a:p>
            <a:pPr>
              <a:buFontTx/>
              <a:buChar char="-"/>
            </a:pPr>
            <a:r>
              <a:rPr lang="cs-CZ" b="1" dirty="0"/>
              <a:t>Investice do staveb, strojů, technologií a dalšího vybavení pro zemědělské podnikání. Jedná se např. o investice pro živočišnou výrobu jako výstavba a rekonstrukce ustájovacích prostor a chovatelských zařízení, skladovacích prostor pro krmiva a druhotné produkty živočišné výroby, nebo investice pro rostlinnou výrobu jako posklizňová úprava, skladování a expedice rostlinné produkce, atd. </a:t>
            </a:r>
          </a:p>
          <a:p>
            <a:pPr>
              <a:buFontTx/>
              <a:buChar char="-"/>
            </a:pPr>
            <a:r>
              <a:rPr lang="cs-CZ" b="1" dirty="0"/>
              <a:t>Nákup mobilních strojů či mobilní oplocení pro pastevní areál.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888668"/>
            <a:ext cx="5156815" cy="85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B9DE59A4-2709-5636-2E5B-11D0705D91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017" y="5965503"/>
            <a:ext cx="2757053" cy="71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82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Způsobilé výdaje: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b) Zpracování a uvádění na trh produktů</a:t>
            </a:r>
          </a:p>
          <a:p>
            <a:pPr>
              <a:buFontTx/>
              <a:buChar char="-"/>
            </a:pPr>
            <a:r>
              <a:rPr lang="cs-CZ" b="1" dirty="0"/>
              <a:t>Investice do staveb, strojů, technologií a dalšího vybavení pro zpracování a uvádění produktů na trh. Jedná se např. o investice související s finální úpravou, balením a značením výrobků, investice do staveb, investice související se skladováním nejen surovin a výrobků, ale i druhotných surovin, investice související s uváděním produktů na trh.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888668"/>
            <a:ext cx="5156815" cy="85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1F2A684C-E07A-9351-9B67-BAE3BAB82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255" y="5990740"/>
            <a:ext cx="2858654" cy="74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66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Způsobilé výdaje: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c) Nezemědělské podnikání</a:t>
            </a:r>
          </a:p>
          <a:p>
            <a:pPr>
              <a:buFontTx/>
              <a:buChar char="-"/>
            </a:pPr>
            <a:r>
              <a:rPr lang="cs-CZ" b="1" dirty="0"/>
              <a:t>Investice do staveb, strojů, technologií a dalšího vybavení </a:t>
            </a:r>
            <a:r>
              <a:rPr lang="cs-CZ" b="1"/>
              <a:t>pro nezemědělské podnikání</a:t>
            </a:r>
            <a:endParaRPr lang="cs-CZ" b="1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888668"/>
            <a:ext cx="5156815" cy="85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9E03B144-8760-9639-5995-0A93FB81EC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6946" y="5925238"/>
            <a:ext cx="2821708" cy="73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712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Podmínky přijatelnosti:</a:t>
            </a:r>
          </a:p>
          <a:p>
            <a:r>
              <a:rPr lang="cs-CZ" dirty="0"/>
              <a:t>Předmět projektu se netýká CZ-NACE: třída 12.00 Výroba tabákových výrobků a 25.40 Výroba zbraní a střeliva (sekce C), oddíl 92 Činnosti heren, kasin a sázkových kanceláří (sekce R)</a:t>
            </a:r>
          </a:p>
          <a:p>
            <a:r>
              <a:rPr lang="cs-CZ" dirty="0"/>
              <a:t>Finanční zdraví: výše výdajů ze kterých je stanovena dotace nepřesahuje </a:t>
            </a:r>
            <a:br>
              <a:rPr lang="cs-CZ" dirty="0"/>
            </a:br>
            <a:r>
              <a:rPr lang="cs-CZ" dirty="0"/>
              <a:t>částku 2 000 000 Kč</a:t>
            </a:r>
          </a:p>
          <a:p>
            <a:r>
              <a:rPr lang="cs-CZ" dirty="0"/>
              <a:t>Nelze podpořit projekt, který by mohl být podpořen v OPTAK (MAS)</a:t>
            </a:r>
          </a:p>
          <a:p>
            <a:r>
              <a:rPr lang="cs-CZ" dirty="0"/>
              <a:t>Ostatní kritéria přijatelnosti uvedena v části B. Specifické podmínky společné pro všechny </a:t>
            </a:r>
            <a:r>
              <a:rPr lang="cs-CZ" dirty="0" err="1"/>
              <a:t>Fiche</a:t>
            </a:r>
            <a:r>
              <a:rPr lang="cs-CZ" dirty="0"/>
              <a:t>, kapitola 5 – Strategický plán SZP na období 2023 - 2027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662419"/>
            <a:ext cx="4868948" cy="80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D30C3D30-9785-FE76-B5C4-9EFDE95C77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855" y="5748166"/>
            <a:ext cx="2766290" cy="71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62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F4 – PODNIKÁNÍ MALÝCH A STŘEDNÍCH PODNIKŮ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6800" y="1778508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Přidaná hodnota projektu</a:t>
            </a:r>
          </a:p>
          <a:p>
            <a:r>
              <a:rPr lang="cs-CZ" dirty="0" err="1"/>
              <a:t>Prvožadatelé</a:t>
            </a:r>
            <a:r>
              <a:rPr lang="cs-CZ" dirty="0"/>
              <a:t>, kteří by bez pomoci MAS o dotaci nežádali (celkoví </a:t>
            </a:r>
            <a:r>
              <a:rPr lang="cs-CZ" dirty="0" err="1"/>
              <a:t>prvožadatelé</a:t>
            </a:r>
            <a:r>
              <a:rPr lang="cs-CZ" dirty="0"/>
              <a:t>)</a:t>
            </a:r>
          </a:p>
          <a:p>
            <a:r>
              <a:rPr lang="cs-CZ" dirty="0"/>
              <a:t>Inovativní projekty, které přináší nová řešení v místním kontextu</a:t>
            </a:r>
          </a:p>
          <a:p>
            <a:r>
              <a:rPr lang="cs-CZ" dirty="0"/>
              <a:t>Zlepšení sociálního kapitálu – žadatel je ochoten sdílet zkušenosti s přípravou a realizací projektu, zapojuje se do dalších aktivit MAS, šíří společnou vizi o území MAS</a:t>
            </a:r>
          </a:p>
          <a:p>
            <a:r>
              <a:rPr lang="cs-CZ" dirty="0"/>
              <a:t>Realizací projektu dojde k podnícení dalších investic či aktivit na území MAS</a:t>
            </a:r>
          </a:p>
          <a:p>
            <a:r>
              <a:rPr lang="cs-CZ" dirty="0"/>
              <a:t>Projekt, který není nebude zaměřen pouze na jednu z možných aktivit</a:t>
            </a:r>
          </a:p>
          <a:p>
            <a:r>
              <a:rPr lang="cs-CZ" b="1" dirty="0"/>
              <a:t>DŮLEŽITÝ BOD V RÁMCI HODNOCENÍ ŽÁDOSTI O DOTACI</a:t>
            </a:r>
            <a:r>
              <a:rPr lang="cs-CZ" dirty="0"/>
              <a:t>, pokud MAS nebo SZIF neshledá v projektu přidanou hodnotu, bude administrace celé Žádosti o dotaci ukončena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26" y="6011391"/>
            <a:ext cx="4389581" cy="723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E27CAAA-5E5B-67D4-C78A-A00680C20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4726" y="6053053"/>
            <a:ext cx="2470727" cy="64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930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70000"/>
              </a:lnSpc>
              <a:defRPr/>
            </a:pPr>
            <a:r>
              <a:rPr lang="cs-CZ" altLang="cs-CZ" b="1" dirty="0"/>
              <a:t>Oblast podpory – </a:t>
            </a:r>
            <a:r>
              <a:rPr lang="cs-CZ" altLang="cs-CZ" dirty="0"/>
              <a:t>výdaje na vybudování, zlepšování nebo rozšiřování drobné infrastruktury na venkově</a:t>
            </a:r>
            <a:endParaRPr lang="cs-CZ" altLang="cs-CZ" b="1" dirty="0"/>
          </a:p>
          <a:p>
            <a:pPr marL="0" indent="0">
              <a:buNone/>
              <a:defRPr/>
            </a:pPr>
            <a:endParaRPr lang="cs-CZ" altLang="cs-CZ" b="1" dirty="0"/>
          </a:p>
          <a:p>
            <a:pPr>
              <a:defRPr/>
            </a:pPr>
            <a:r>
              <a:rPr lang="cs-CZ" altLang="cs-CZ" dirty="0"/>
              <a:t>celková částka alokace -  </a:t>
            </a:r>
            <a:r>
              <a:rPr lang="cs-CZ" altLang="cs-CZ" b="1" dirty="0"/>
              <a:t>4 300 000Kč</a:t>
            </a:r>
          </a:p>
          <a:p>
            <a:pPr>
              <a:defRPr/>
            </a:pPr>
            <a:r>
              <a:rPr lang="cs-CZ" altLang="cs-CZ" dirty="0"/>
              <a:t>míra podpory – </a:t>
            </a:r>
            <a:r>
              <a:rPr lang="cs-CZ" altLang="cs-CZ" b="1" dirty="0"/>
              <a:t>90 %</a:t>
            </a:r>
          </a:p>
          <a:p>
            <a:pPr>
              <a:defRPr/>
            </a:pPr>
            <a:r>
              <a:rPr lang="cs-CZ" altLang="cs-CZ" dirty="0"/>
              <a:t>min. výše celkových způsobilých výdajů 100 000,- Kč</a:t>
            </a:r>
          </a:p>
          <a:p>
            <a:pPr>
              <a:defRPr/>
            </a:pPr>
            <a:r>
              <a:rPr lang="cs-CZ" altLang="cs-CZ" dirty="0"/>
              <a:t>max. výše celkových způsobilých výdajů 2 000 000,- Kč na 1 projekt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33003"/>
            <a:ext cx="4623414" cy="76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4D13020-4AD8-AE46-4B9E-32E58D90F8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8472" y="6024044"/>
            <a:ext cx="2830945" cy="73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2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752131"/>
            <a:ext cx="10058400" cy="40507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Oprávnění žadatelé:</a:t>
            </a:r>
          </a:p>
          <a:p>
            <a:pPr marL="0" indent="0">
              <a:buNone/>
              <a:defRPr/>
            </a:pPr>
            <a:r>
              <a:rPr lang="cs-CZ" altLang="cs-CZ" dirty="0"/>
              <a:t>- </a:t>
            </a:r>
            <a:r>
              <a:rPr lang="cs-CZ" dirty="0">
                <a:solidFill>
                  <a:prstClr val="black"/>
                </a:solidFill>
              </a:rPr>
              <a:t>Obce, svazky obcí, jejich příspěvkové organizace a nestátní neziskové organizace</a:t>
            </a:r>
          </a:p>
          <a:p>
            <a:endParaRPr lang="cs-CZ" dirty="0"/>
          </a:p>
          <a:p>
            <a:r>
              <a:rPr lang="cs-CZ" b="1" dirty="0">
                <a:solidFill>
                  <a:prstClr val="black"/>
                </a:solidFill>
              </a:rPr>
              <a:t>Aktivity:</a:t>
            </a:r>
          </a:p>
          <a:p>
            <a:pPr marL="457200" indent="-457200">
              <a:buAutoNum type="arabicPeriod"/>
            </a:pPr>
            <a:r>
              <a:rPr lang="cs-CZ" dirty="0">
                <a:solidFill>
                  <a:prstClr val="black"/>
                </a:solidFill>
              </a:rPr>
              <a:t>Kulturní, spolková a společenská zařízení, včetně komunitních center, center vzdělávání a knihoven</a:t>
            </a:r>
          </a:p>
          <a:p>
            <a:pPr marL="457200" indent="-457200">
              <a:buAutoNum type="arabicPeriod"/>
            </a:pPr>
            <a:r>
              <a:rPr lang="cs-CZ" dirty="0">
                <a:solidFill>
                  <a:prstClr val="black"/>
                </a:solidFill>
              </a:rPr>
              <a:t>Drobná infrastruktura a základní služby (zastávky veřejné dopravy, hřbitovy, dětská hřiště a sportoviště, prostory pro separaci odpadů, komunální technika včetně zázemí)</a:t>
            </a:r>
          </a:p>
          <a:p>
            <a:pPr marL="457200" indent="-457200">
              <a:buAutoNum type="arabicPeriod"/>
            </a:pPr>
            <a:r>
              <a:rPr lang="cs-CZ" dirty="0">
                <a:solidFill>
                  <a:prstClr val="black"/>
                </a:solidFill>
              </a:rPr>
              <a:t>Drobné památky místního významu</a:t>
            </a:r>
          </a:p>
          <a:p>
            <a:pPr marL="457200" indent="-457200">
              <a:buAutoNum type="arabicPeriod"/>
            </a:pPr>
            <a:r>
              <a:rPr lang="cs-CZ" dirty="0">
                <a:solidFill>
                  <a:prstClr val="black"/>
                </a:solidFill>
              </a:rPr>
              <a:t>Školská zařízení (zařízení školního stravování, školní sportoviště/tělocvičny a venkovní prostory)</a:t>
            </a: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47E8D0FE-11DF-F74E-7217-83F1138DB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4726" y="6032697"/>
            <a:ext cx="2627745" cy="68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771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752131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Způsobilé výdaje: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dirty="0"/>
              <a:t>a) Kulturní, spolková a společenská zařízení, včetně komunitních center, center vzdělávání a knihoven</a:t>
            </a:r>
          </a:p>
          <a:p>
            <a:pPr>
              <a:buFontTx/>
              <a:buChar char="-"/>
            </a:pPr>
            <a:r>
              <a:rPr lang="cs-CZ" dirty="0"/>
              <a:t>Investice do staveb, strojů, technologií a dalšího vybavení pro vyjmenované zařízení, včetně příslušného zázemí (šatny, umývárny, toalety, sklady, kuchyňky, technické místnosti, apod.)</a:t>
            </a:r>
          </a:p>
          <a:p>
            <a:pPr>
              <a:buFontTx/>
              <a:buChar char="-"/>
            </a:pPr>
            <a:r>
              <a:rPr lang="cs-CZ" dirty="0"/>
              <a:t>Mobilní zařízení pro kulturní či spolkové akce pro veřejnost: mobilní přístřešky, mobilní stánky, pódia včetně zastřešení, první sety, mobilní toalety, venkovní topidla, ozvučovací, osvětlovací a projekční vybavení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6FF91BE0-0BF7-AE94-2946-C86AB52E60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017" y="5981217"/>
            <a:ext cx="2600035" cy="67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90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752131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Způsobilé výdaje: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dirty="0"/>
              <a:t>b) Drobná infrastruktura a základní služby</a:t>
            </a:r>
          </a:p>
          <a:p>
            <a:pPr>
              <a:buFontTx/>
              <a:buChar char="-"/>
            </a:pPr>
            <a:r>
              <a:rPr lang="cs-CZ" dirty="0"/>
              <a:t>Investice do staveb, strojů, technologií a dalšího vybavení pro vyjmenované zařízení</a:t>
            </a:r>
          </a:p>
          <a:p>
            <a:pPr>
              <a:buFontTx/>
              <a:buChar char="-"/>
            </a:pPr>
            <a:r>
              <a:rPr lang="cs-CZ" b="1" dirty="0"/>
              <a:t>Zastávka veřejné dopravy</a:t>
            </a:r>
            <a:r>
              <a:rPr lang="cs-CZ" dirty="0"/>
              <a:t>: přístřešek, ochranné prvky, osvětlení, označení zastávky, informace o provozu, nádoby na odpad, lavičky, apod.</a:t>
            </a:r>
          </a:p>
          <a:p>
            <a:pPr>
              <a:buFontTx/>
              <a:buChar char="-"/>
            </a:pPr>
            <a:r>
              <a:rPr lang="cs-CZ" b="1" dirty="0"/>
              <a:t>Hřbitov</a:t>
            </a:r>
            <a:r>
              <a:rPr lang="cs-CZ" dirty="0"/>
              <a:t>: cesty, kolumbária, ohrazení, oplocení, osvětlení, terénní úpravy, zeleň, márnice a drobné památky (sochy, kříže, apod.), nádoby na odpad, lavičky. Způsobilý je také vodovod na vlastním území hřbitova maximálně po přípojku na hlavní vodovodní řád.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F97C0763-C153-BE06-05E5-68AF77041D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3128" y="5956877"/>
            <a:ext cx="2766290" cy="71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24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752131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Způsobilé výdaje:</a:t>
            </a:r>
            <a:endParaRPr lang="cs-CZ" dirty="0">
              <a:solidFill>
                <a:prstClr val="black"/>
              </a:solidFill>
            </a:endParaRPr>
          </a:p>
          <a:p>
            <a:pPr>
              <a:buFontTx/>
              <a:buChar char="-"/>
            </a:pPr>
            <a:r>
              <a:rPr lang="cs-CZ" b="1" dirty="0"/>
              <a:t>Dětská hřiště a sportoviště</a:t>
            </a:r>
            <a:r>
              <a:rPr lang="cs-CZ" dirty="0"/>
              <a:t>: veřejné prostory, dětská hřiště, sportovní hřiště, </a:t>
            </a:r>
            <a:r>
              <a:rPr lang="cs-CZ" dirty="0" err="1"/>
              <a:t>workoutová</a:t>
            </a:r>
            <a:r>
              <a:rPr lang="cs-CZ" dirty="0"/>
              <a:t> hřiště se souvisejícím zázemím a sociálním zařízením (šatny, sprchy, toalety, atd.), tribuny, střídačky (pevně zabudované), oplocení, osvětlení, mobiliář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c) Drobné památky místního významu</a:t>
            </a:r>
          </a:p>
          <a:p>
            <a:pPr>
              <a:buFontTx/>
              <a:buChar char="-"/>
            </a:pPr>
            <a:r>
              <a:rPr lang="cs-CZ" b="1" dirty="0"/>
              <a:t>Drobné památky místního významu:</a:t>
            </a:r>
            <a:r>
              <a:rPr lang="cs-CZ" dirty="0"/>
              <a:t> např. smírčí </a:t>
            </a:r>
            <a:r>
              <a:rPr lang="cs-CZ" dirty="0" err="1"/>
              <a:t>kříze</a:t>
            </a:r>
            <a:r>
              <a:rPr lang="cs-CZ" dirty="0"/>
              <a:t>, křížky, pomníky padlým, historické pamětní desky, význačné náhrobky, morové sloupy, boží muka, milníky, kapličky, zvoničky, kašny, sochy, atd.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DEF5DAD8-6D68-89A2-E888-A66981728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910" y="5939527"/>
            <a:ext cx="2627744" cy="68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83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752131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Způsobilé výdaje: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dirty="0"/>
              <a:t>d) Školská zařízení (zařízení školního stravování, školní sportoviště/tělocvičny a venkovní prostory</a:t>
            </a:r>
          </a:p>
          <a:p>
            <a:pPr marL="0" indent="0">
              <a:buNone/>
            </a:pPr>
            <a:r>
              <a:rPr lang="cs-CZ" dirty="0"/>
              <a:t>- Investice do staveb, strojů, technologií a dalšího vybavení pro vyjmenovaná zařízení: např. výstavba či rekonstrukce stravovacího zařízení (kuchyně, jídelny, výdejny), školního sportoviště, tělocvičny, školní zahrady, altánu; pořízení vybavení stravovacího zařízení, sportovního náčiní, venkovní mobiliář a herní prvky.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0C07427B-5CBC-B59B-7D58-7E5125947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3272" y="5966457"/>
            <a:ext cx="2692399" cy="69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42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F5 – ZÁKLADNÍ SLUŽBY A OBNOVA OBCÍ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Podmínky přijatelnosti:</a:t>
            </a:r>
          </a:p>
          <a:p>
            <a:r>
              <a:rPr lang="cs-CZ" dirty="0"/>
              <a:t>V případě knihoven se jedná o knihovny zřízené podle §3 odst. 1 písm. c) zákona č. 257/2001 Sb. o knihovnách a podmínkách provozování veřejných knihovnických a informačních služeb, ve znění pozdějších předpisů, a zároveň se nejedná o profesionální knihovnu dle seznamu profesionálních knihoven podporovaných z IROP 2021 – 2027</a:t>
            </a:r>
          </a:p>
          <a:p>
            <a:r>
              <a:rPr lang="cs-CZ" dirty="0"/>
              <a:t>NNO – historie min. 2 roky</a:t>
            </a:r>
          </a:p>
          <a:p>
            <a:r>
              <a:rPr lang="cs-CZ" dirty="0"/>
              <a:t>Ostatní kritéria přijatelnosti uvedena v části B. Specifické podmínky společné pro všechny </a:t>
            </a:r>
            <a:r>
              <a:rPr lang="cs-CZ" dirty="0" err="1"/>
              <a:t>Fiche</a:t>
            </a:r>
            <a:r>
              <a:rPr lang="cs-CZ" dirty="0"/>
              <a:t>, kapitola 5 – Strategický plán SZP na období 2023 – 2027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662419"/>
            <a:ext cx="4868948" cy="80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F20CE148-4658-36FA-8F3F-E9DC9C6CDF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9309" y="5761286"/>
            <a:ext cx="2360629" cy="61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74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Hodnocení projektů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cs-CZ" sz="2400" b="1" i="1" dirty="0"/>
              <a:t>Na MAS probíhá ve dvou krocích</a:t>
            </a:r>
            <a:r>
              <a:rPr lang="cs-CZ" b="1" i="1" dirty="0"/>
              <a:t>:</a:t>
            </a:r>
          </a:p>
          <a:p>
            <a:pPr algn="ctr">
              <a:defRPr/>
            </a:pPr>
            <a:endParaRPr lang="cs-CZ" b="1" i="1" dirty="0"/>
          </a:p>
          <a:p>
            <a:pPr marL="457200" indent="-457200">
              <a:buFont typeface="+mj-lt"/>
              <a:buAutoNum type="arabicPeriod"/>
              <a:defRPr/>
            </a:pPr>
            <a:r>
              <a:rPr lang="cs-CZ" b="1" u="sng" dirty="0"/>
              <a:t>Administrativní kontrola a kontrola přijatelnosti:</a:t>
            </a:r>
            <a:endParaRPr lang="cs-CZ" u="sng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provádí manažeři projektového týmu MAS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osoby, které poskytují konzultace projektů před a v průběhu výzvy, nemohou kontrolovat přijaté žádosti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kritéria přijatelnosti mohou mít podobu napravitelná, nenapravitelná, nehodnoceno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hodnocení bude provedeno </a:t>
            </a:r>
            <a:r>
              <a:rPr lang="cs-CZ" b="1" dirty="0"/>
              <a:t>do 29 pracovních dní </a:t>
            </a:r>
            <a:r>
              <a:rPr lang="cs-CZ" dirty="0"/>
              <a:t>od ukončení příjmu žádostí v kolové výzvě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54313"/>
            <a:ext cx="4420214" cy="72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0C3821FF-E43E-39EB-95D3-AA1F63E8FB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326" y="6010008"/>
            <a:ext cx="2378363" cy="61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81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Hodnocení projektů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6800" y="1730710"/>
            <a:ext cx="10058400" cy="4050792"/>
          </a:xfrm>
        </p:spPr>
        <p:txBody>
          <a:bodyPr>
            <a:normAutofit fontScale="92500" lnSpcReduction="20000"/>
          </a:bodyPr>
          <a:lstStyle/>
          <a:p>
            <a:r>
              <a:rPr lang="cs-CZ" altLang="cs-CZ" dirty="0"/>
              <a:t>posouzení základních věcných požadavků kladených na projekt v příslušné výzvě MAS,  Žádosti o podporu a naplnění nezbytných administrativních požadavků</a:t>
            </a:r>
          </a:p>
          <a:p>
            <a:r>
              <a:rPr lang="cs-CZ" altLang="cs-CZ" b="1" dirty="0"/>
              <a:t>pokud jsou kritéria napravitelná </a:t>
            </a:r>
            <a:r>
              <a:rPr lang="cs-CZ" altLang="cs-CZ" dirty="0"/>
              <a:t>-&gt; zjištěné nedostatky při kontrole</a:t>
            </a:r>
          </a:p>
          <a:p>
            <a:r>
              <a:rPr lang="cs-CZ" altLang="cs-CZ" dirty="0"/>
              <a:t>žadatel vyzván </a:t>
            </a:r>
            <a:r>
              <a:rPr lang="cs-CZ" altLang="cs-CZ" b="1" dirty="0"/>
              <a:t>k doložení a opravě nedostatků</a:t>
            </a:r>
            <a:r>
              <a:rPr lang="cs-CZ" altLang="cs-CZ" dirty="0"/>
              <a:t> konkrétního kritéria, včetně lhůty pro vypořádání</a:t>
            </a:r>
          </a:p>
          <a:p>
            <a:r>
              <a:rPr lang="cs-CZ" altLang="cs-CZ" dirty="0"/>
              <a:t>lhůta se stanovuje </a:t>
            </a:r>
            <a:r>
              <a:rPr lang="cs-CZ" altLang="cs-CZ" b="1" dirty="0"/>
              <a:t>na 5 pracovních dní </a:t>
            </a:r>
            <a:r>
              <a:rPr lang="cs-CZ" altLang="cs-CZ" dirty="0"/>
              <a:t>od data doručení požadavku datovou schránkou nebo emailem</a:t>
            </a:r>
          </a:p>
          <a:p>
            <a:r>
              <a:rPr lang="cs-CZ" altLang="cs-CZ" dirty="0"/>
              <a:t>celkově je možné žadatele </a:t>
            </a:r>
            <a:r>
              <a:rPr lang="cs-CZ" altLang="cs-CZ" b="1" dirty="0"/>
              <a:t>vyzvat k doplnění </a:t>
            </a:r>
            <a:r>
              <a:rPr lang="cs-CZ" altLang="cs-CZ" dirty="0"/>
              <a:t>/ </a:t>
            </a:r>
            <a:r>
              <a:rPr lang="cs-CZ" altLang="cs-CZ" b="1" dirty="0"/>
              <a:t>upřesnění</a:t>
            </a:r>
            <a:r>
              <a:rPr lang="cs-CZ" altLang="cs-CZ" dirty="0"/>
              <a:t> </a:t>
            </a:r>
            <a:r>
              <a:rPr lang="cs-CZ" altLang="cs-CZ" b="1" dirty="0"/>
              <a:t>maximálně 2x</a:t>
            </a:r>
          </a:p>
          <a:p>
            <a:r>
              <a:rPr lang="cs-CZ" altLang="cs-CZ" b="1" dirty="0"/>
              <a:t>Doplnění Žádosti o dotaci probíhá prostřednictvím emailu</a:t>
            </a:r>
          </a:p>
          <a:p>
            <a:r>
              <a:rPr lang="cs-CZ" altLang="cs-CZ" dirty="0"/>
              <a:t>k další fázi hodnocení všech projektů v rámci jedné výzvy je přistoupeno až po uplynutí doby pro přezkum, případně po vyřízení všech žádostí o přezkum</a:t>
            </a:r>
          </a:p>
          <a:p>
            <a:r>
              <a:rPr lang="cs-CZ" altLang="cs-CZ" b="1" dirty="0"/>
              <a:t>MAS posuzuje Žádost o dotaci z hlediska přidané hodnoty projektu pro území MAS; pokud MAS vyhodnotí, že podaná Žádost o dotaci nemá přidanou hodnotu – ukončí administraci projektu – FICHE 4 a FICHE 5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39652"/>
            <a:ext cx="4598014" cy="75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B7C7D3EC-0D1F-4626-4661-044C669C7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873" y="6011673"/>
            <a:ext cx="2369126" cy="6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2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Hodnocení projektů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b="1" dirty="0"/>
              <a:t>2.      </a:t>
            </a:r>
            <a:r>
              <a:rPr lang="cs-CZ" b="1" u="sng" dirty="0"/>
              <a:t>Věcné hodnocení:</a:t>
            </a:r>
          </a:p>
          <a:p>
            <a:pPr>
              <a:defRPr/>
            </a:pPr>
            <a:r>
              <a:rPr lang="cs-CZ" dirty="0"/>
              <a:t>věcné hodnocení provádí členové Výběrové komise MAS</a:t>
            </a:r>
          </a:p>
          <a:p>
            <a:pPr>
              <a:defRPr/>
            </a:pPr>
            <a:r>
              <a:rPr lang="cs-CZ" dirty="0"/>
              <a:t>žadatel se boduje sám a jeho hladinu může upravit pouze VK v případě chyby žadatele (nepodložení kritéria)</a:t>
            </a:r>
          </a:p>
          <a:p>
            <a:pPr>
              <a:defRPr/>
            </a:pPr>
            <a:r>
              <a:rPr lang="cs-CZ" dirty="0"/>
              <a:t>hodnocení bude provedeno </a:t>
            </a:r>
            <a:r>
              <a:rPr lang="cs-CZ" b="1" dirty="0"/>
              <a:t>do 30 pracovních dní </a:t>
            </a:r>
            <a:r>
              <a:rPr lang="cs-CZ" dirty="0"/>
              <a:t>ode dne ukončení administrativní kontroly a kontroly přijatelnosti</a:t>
            </a:r>
          </a:p>
          <a:p>
            <a:pPr>
              <a:defRPr/>
            </a:pPr>
            <a:r>
              <a:rPr lang="cs-CZ" dirty="0"/>
              <a:t>Výběr projektů k realizaci provádí Programový výbor na základě doporučení Výběrové komise do 15 pracovních dní od ukončení věcného hodnocení.</a:t>
            </a:r>
          </a:p>
          <a:p>
            <a:pPr>
              <a:defRPr/>
            </a:pPr>
            <a:r>
              <a:rPr lang="cs-CZ" b="1" dirty="0">
                <a:solidFill>
                  <a:prstClr val="black"/>
                </a:solidFill>
              </a:rPr>
              <a:t>po ukončení každé fáze je žadatel informován prostřednictvím datové schránky/emailu s elektronickým podpisem </a:t>
            </a:r>
            <a:r>
              <a:rPr lang="cs-CZ" dirty="0">
                <a:solidFill>
                  <a:prstClr val="black"/>
                </a:solidFill>
              </a:rPr>
              <a:t>o výsledku neprodleně</a:t>
            </a:r>
          </a:p>
          <a:p>
            <a:pPr>
              <a:defRPr/>
            </a:pPr>
            <a:endParaRPr lang="cs-CZ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i="1" dirty="0"/>
              <a:t>Lhůta postupu počítaná vždy od ukončení předchozí fáze je pro </a:t>
            </a:r>
            <a:r>
              <a:rPr lang="cs-CZ" i="1" dirty="0" err="1"/>
              <a:t>AKaKP</a:t>
            </a:r>
            <a:r>
              <a:rPr lang="cs-CZ" i="1" dirty="0"/>
              <a:t> 29 PD, VH 30 PD, výběr projektů 15 PD a závěrečné ověření způsobilosti na SZIF = celkem cca 6 měsíců minimálně</a:t>
            </a:r>
            <a:endParaRPr lang="cs-CZ" i="1" u="sng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61138"/>
            <a:ext cx="4337452" cy="71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22F2C4FE-AED5-5819-FE3C-8864CF57C8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4728" y="6049990"/>
            <a:ext cx="2073562" cy="53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904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Přezkum hodnocení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dirty="0"/>
          </a:p>
          <a:p>
            <a:r>
              <a:rPr lang="cs-CZ" altLang="cs-CZ" dirty="0"/>
              <a:t>proti každému </a:t>
            </a:r>
            <a:r>
              <a:rPr lang="cs-CZ" altLang="cs-CZ" b="1" dirty="0"/>
              <a:t>negativnímu výsledku </a:t>
            </a:r>
            <a:r>
              <a:rPr lang="cs-CZ" altLang="cs-CZ" dirty="0"/>
              <a:t>hodnocení (</a:t>
            </a:r>
            <a:r>
              <a:rPr lang="cs-CZ" altLang="cs-CZ" dirty="0" err="1"/>
              <a:t>AKaKP</a:t>
            </a:r>
            <a:r>
              <a:rPr lang="cs-CZ" altLang="cs-CZ" dirty="0"/>
              <a:t>, VH) je možné podat</a:t>
            </a:r>
            <a:r>
              <a:rPr lang="cs-CZ" altLang="cs-CZ" b="1" dirty="0"/>
              <a:t> </a:t>
            </a:r>
            <a:r>
              <a:rPr lang="cs-CZ" altLang="cs-CZ" dirty="0"/>
              <a:t>žádost o přezkum </a:t>
            </a:r>
          </a:p>
          <a:p>
            <a:r>
              <a:rPr lang="cs-CZ" altLang="cs-CZ" dirty="0"/>
              <a:t>žádost o přezkum – písemně s odůvodněním</a:t>
            </a:r>
          </a:p>
          <a:p>
            <a:r>
              <a:rPr lang="cs-CZ" altLang="cs-CZ" dirty="0"/>
              <a:t>lhůta - podat </a:t>
            </a:r>
            <a:r>
              <a:rPr lang="cs-CZ" altLang="cs-CZ" b="1" dirty="0"/>
              <a:t>do 15 kalendářního dne </a:t>
            </a:r>
            <a:r>
              <a:rPr lang="cs-CZ" altLang="cs-CZ" dirty="0"/>
              <a:t>od doručení oznámení o výsledku</a:t>
            </a:r>
          </a:p>
          <a:p>
            <a:r>
              <a:rPr lang="cs-CZ" altLang="cs-CZ" dirty="0"/>
              <a:t>žádost vyřizuje </a:t>
            </a:r>
            <a:r>
              <a:rPr lang="cs-CZ" altLang="cs-CZ" b="1" dirty="0"/>
              <a:t>Kontrolní výbor do 30 PD </a:t>
            </a:r>
            <a:r>
              <a:rPr lang="cs-CZ" altLang="cs-CZ" dirty="0"/>
              <a:t>od doručení žádosti</a:t>
            </a:r>
          </a:p>
          <a:p>
            <a:r>
              <a:rPr lang="cs-CZ" altLang="cs-CZ" dirty="0"/>
              <a:t>výsledek přezkumu - důvodná, částečně důvodná či nedůvodná</a:t>
            </a:r>
          </a:p>
          <a:p>
            <a:r>
              <a:rPr lang="cs-CZ" altLang="cs-CZ" dirty="0"/>
              <a:t>výsledek oznámen žadateli</a:t>
            </a:r>
            <a:endParaRPr lang="cs-CZ" altLang="cs-CZ" i="1" u="sng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62186"/>
            <a:ext cx="4530281" cy="74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EC6372EF-10BA-CE02-247E-87AEE2C273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962" y="5878229"/>
            <a:ext cx="2267527" cy="58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659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Způsob hodnocení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sz="1800" b="1" dirty="0"/>
              <a:t>Výběr projektů: </a:t>
            </a:r>
          </a:p>
          <a:p>
            <a:r>
              <a:rPr lang="cs-CZ" sz="1800" dirty="0"/>
              <a:t>Na základě bodového hodnocení stanoví Výběrová komise seznam projektů v pořadí podle počtu bodů za každou Výzvu/</a:t>
            </a:r>
            <a:r>
              <a:rPr lang="cs-CZ" sz="1800" dirty="0" err="1"/>
              <a:t>Fichi</a:t>
            </a:r>
            <a:r>
              <a:rPr lang="cs-CZ" sz="1800" dirty="0"/>
              <a:t> samostatně. V případě že v rámci hodnocení </a:t>
            </a:r>
            <a:r>
              <a:rPr lang="cs-CZ" sz="1800" dirty="0" err="1"/>
              <a:t>Fiche</a:t>
            </a:r>
            <a:r>
              <a:rPr lang="cs-CZ" sz="1800" dirty="0"/>
              <a:t> dosáhnou projekty shodného počtu bodů:</a:t>
            </a:r>
          </a:p>
          <a:p>
            <a:r>
              <a:rPr lang="cs-CZ" sz="1800" dirty="0"/>
              <a:t>1) Podpořen bude projekt </a:t>
            </a:r>
            <a:r>
              <a:rPr lang="cs-CZ" sz="1800" b="1" dirty="0"/>
              <a:t>dosud nepodpořeného žadatele v rámci SZP</a:t>
            </a:r>
            <a:r>
              <a:rPr lang="cs-CZ" sz="1800" dirty="0"/>
              <a:t>, pokud toto nerozhodne, pak</a:t>
            </a:r>
          </a:p>
          <a:p>
            <a:endParaRPr lang="cs-CZ" sz="1800" dirty="0"/>
          </a:p>
          <a:p>
            <a:r>
              <a:rPr lang="cs-CZ" sz="1800" dirty="0"/>
              <a:t>2) Bude podpořen projekt s </a:t>
            </a:r>
            <a:r>
              <a:rPr lang="cs-CZ" sz="1800" b="1" dirty="0"/>
              <a:t>nižší částkou způsobilých výdajů, </a:t>
            </a:r>
            <a:r>
              <a:rPr lang="cs-CZ" sz="1800" dirty="0"/>
              <a:t>pokud toto nerozhodne, pak</a:t>
            </a:r>
          </a:p>
          <a:p>
            <a:pPr marL="0" indent="0">
              <a:buNone/>
            </a:pPr>
            <a:r>
              <a:rPr lang="cs-CZ" sz="1800" dirty="0"/>
              <a:t> </a:t>
            </a:r>
          </a:p>
          <a:p>
            <a:r>
              <a:rPr lang="cs-CZ" sz="1800" dirty="0"/>
              <a:t>3) Bude podpořen žadatel s </a:t>
            </a:r>
            <a:r>
              <a:rPr lang="cs-CZ" sz="1800" b="1" dirty="0"/>
              <a:t>dřívějším datem vzniku svého IČ </a:t>
            </a:r>
            <a:r>
              <a:rPr lang="cs-CZ" sz="1800" dirty="0"/>
              <a:t>dle údajů uvedených v RES</a:t>
            </a: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5952531"/>
            <a:ext cx="4708080" cy="77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B1CCBF29-88F5-1508-EB28-2E9965F305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0763" y="6022454"/>
            <a:ext cx="2455317" cy="63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334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Způsob hodnocení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8262" y="1868354"/>
            <a:ext cx="10058400" cy="4050792"/>
          </a:xfrm>
        </p:spPr>
        <p:txBody>
          <a:bodyPr>
            <a:normAutofit/>
          </a:bodyPr>
          <a:lstStyle/>
          <a:p>
            <a:r>
              <a:rPr lang="cs-CZ" altLang="cs-CZ" sz="1800" dirty="0"/>
              <a:t>V případě vyšší alokace projektů, které splnily podmínky obou výše zmíněných hodnocení, než je celková alokace výzvy, budou podporovány hraniční projekty</a:t>
            </a:r>
          </a:p>
          <a:p>
            <a:r>
              <a:rPr lang="cs-CZ" sz="1800" dirty="0"/>
              <a:t>Pokud bude potřeba rozhodnout mezi více projekty bude MAS postupovat dle následujících podmínek.</a:t>
            </a:r>
          </a:p>
          <a:p>
            <a:r>
              <a:rPr lang="cs-CZ" sz="1800" dirty="0"/>
              <a:t>1) Podpořen bude projekt </a:t>
            </a:r>
            <a:r>
              <a:rPr lang="cs-CZ" sz="1800" b="1" dirty="0"/>
              <a:t>dosud nepodpořeného žadatele v rámci SZP</a:t>
            </a:r>
            <a:r>
              <a:rPr lang="cs-CZ" sz="1800" dirty="0"/>
              <a:t>, pokud toto nerozhodne, pak </a:t>
            </a:r>
          </a:p>
          <a:p>
            <a:r>
              <a:rPr lang="cs-CZ" sz="1800" dirty="0"/>
              <a:t>2) Bude podpořen projekt s </a:t>
            </a:r>
            <a:r>
              <a:rPr lang="cs-CZ" sz="1800" b="1" dirty="0"/>
              <a:t>nižší částkou způsobilých výdajů</a:t>
            </a:r>
            <a:r>
              <a:rPr lang="cs-CZ" sz="1800" dirty="0"/>
              <a:t>, pokud toto nerozhodne, pak</a:t>
            </a:r>
          </a:p>
          <a:p>
            <a:r>
              <a:rPr lang="cs-CZ" sz="1800" dirty="0"/>
              <a:t>3) Bude podpořen žadatel s </a:t>
            </a:r>
            <a:r>
              <a:rPr lang="cs-CZ" sz="1800" b="1" dirty="0"/>
              <a:t>dřívějším datem vzniku svého IČ </a:t>
            </a:r>
            <a:r>
              <a:rPr lang="cs-CZ" sz="1800" dirty="0"/>
              <a:t>dle údajů uvedených v RES</a:t>
            </a:r>
          </a:p>
          <a:p>
            <a:r>
              <a:rPr lang="cs-CZ" altLang="cs-CZ" sz="1800" b="1" dirty="0"/>
              <a:t>Závěrečné ověření způsobilosti projektů provádí RO SZIF Olomouc</a:t>
            </a:r>
          </a:p>
          <a:p>
            <a:endParaRPr lang="cs-CZ" altLang="cs-CZ" sz="1800" b="1" dirty="0"/>
          </a:p>
          <a:p>
            <a:pPr marL="0" indent="0" algn="ctr">
              <a:buNone/>
            </a:pPr>
            <a:r>
              <a:rPr lang="cs-CZ" altLang="cs-CZ" sz="1800" dirty="0"/>
              <a:t>Základním dokumentem pro postupy hodnocení je: </a:t>
            </a:r>
            <a:r>
              <a:rPr lang="cs-CZ" altLang="cs-CZ" sz="1800" b="1" i="1" dirty="0"/>
              <a:t>Způsob výběru projektů na MAS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72548"/>
            <a:ext cx="4073080" cy="67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7FB98835-7BC7-5691-BA98-9877F7ACA3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9163" y="6124824"/>
            <a:ext cx="2212109" cy="57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165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AF978C-F931-5C4E-C9FC-50A6DFE94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HRANIČNÍ PROJEKT VÝZVY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29D6C8-1925-0688-C847-E6565CF7C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b="0" i="0" u="none" strike="noStrike" baseline="0" dirty="0"/>
              <a:t>Finanční alokaci na </a:t>
            </a:r>
            <a:r>
              <a:rPr lang="cs-CZ" b="0" i="0" u="none" strike="noStrike" baseline="0" dirty="0" err="1"/>
              <a:t>Fichi</a:t>
            </a:r>
            <a:r>
              <a:rPr lang="cs-CZ" b="0" i="0" u="none" strike="noStrike" baseline="0" dirty="0"/>
              <a:t> stanovenou ve Výzvě lze navýšit z důvodu podpory hraničního projektu, který může být jako jediný podpořen v plné výši i v případě překročení alokace MAS stanovené pro celé programové období ve schváleném finančním plánu SCLLD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4C345AF-DAF4-163E-FC89-1FFCAAB3E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5952531"/>
            <a:ext cx="4708080" cy="77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MAS-logo">
            <a:extLst>
              <a:ext uri="{FF2B5EF4-FFF2-40B4-BE49-F238E27FC236}">
                <a16:creationId xmlns:a16="http://schemas.microsoft.com/office/drawing/2014/main" id="{5DDC6166-189B-7D62-9C14-187A85488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2" y="128988"/>
            <a:ext cx="868218" cy="827822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E486DB42-0A69-1BB8-9CC6-A471896EEA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7637" y="6008226"/>
            <a:ext cx="2470726" cy="64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100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Postup pro vybrané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z="1800" b="1" dirty="0"/>
          </a:p>
          <a:p>
            <a:r>
              <a:rPr lang="cs-CZ" altLang="cs-CZ" sz="1800" b="1" dirty="0"/>
              <a:t>po výběru projektů předá MAS vybrané Žádosti, které elektronicky podepíše, žadateli min. 3 dny před datem registrace na RO SZIF, </a:t>
            </a:r>
            <a:r>
              <a:rPr lang="cs-CZ" altLang="cs-CZ" sz="1800" b="1" dirty="0">
                <a:solidFill>
                  <a:srgbClr val="FF0000"/>
                </a:solidFill>
              </a:rPr>
              <a:t>ten je nahraje a ZAŠLE přes Portál farmáře na RO SZIF Olomouc do 2. 9. 2024!</a:t>
            </a:r>
          </a:p>
          <a:p>
            <a:endParaRPr lang="cs-CZ" altLang="cs-CZ" sz="1800" dirty="0">
              <a:solidFill>
                <a:srgbClr val="FF0000"/>
              </a:solidFill>
            </a:endParaRPr>
          </a:p>
          <a:p>
            <a:r>
              <a:rPr lang="cs-CZ" altLang="cs-CZ" sz="1800" b="1" dirty="0"/>
              <a:t>administrativní kontrola SZIF </a:t>
            </a:r>
            <a:r>
              <a:rPr lang="cs-CZ" altLang="cs-CZ" sz="1800" dirty="0"/>
              <a:t>– odstranitelné nedostatky - trvá 70 kalendářních dní/140 kalendářních dní u </a:t>
            </a:r>
            <a:r>
              <a:rPr lang="cs-CZ" altLang="cs-CZ" sz="1800" dirty="0" err="1"/>
              <a:t>ŽoD</a:t>
            </a:r>
            <a:r>
              <a:rPr lang="cs-CZ" altLang="cs-CZ" sz="1800" dirty="0"/>
              <a:t> s Výběrovým řízením; doplnění se provádí vždy nejdříve prostřednictvím MAS </a:t>
            </a:r>
            <a:r>
              <a:rPr lang="cs-CZ" altLang="cs-CZ" sz="1800" b="1" dirty="0"/>
              <a:t>(poslat e-mailem ke kontrole manažerovi MAS!) </a:t>
            </a:r>
          </a:p>
          <a:p>
            <a:endParaRPr lang="cs-CZ" altLang="cs-CZ" sz="1800" b="1" dirty="0"/>
          </a:p>
          <a:p>
            <a:r>
              <a:rPr lang="cs-CZ" altLang="cs-CZ" sz="1800" b="1" dirty="0"/>
              <a:t>podpis Dohody na RO SZIF Olomouc </a:t>
            </a:r>
            <a:r>
              <a:rPr lang="cs-CZ" altLang="cs-CZ" sz="1800" dirty="0"/>
              <a:t>- na výzvu přes Portál farmáře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076" y="5743914"/>
            <a:ext cx="4209072" cy="69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BAD40D7-4DC7-1EB2-0807-17E00FA2B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3528" y="5792611"/>
            <a:ext cx="2239818" cy="58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99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Veřejné zakázky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b="1" i="0" u="none" strike="noStrike" baseline="0" dirty="0">
                <a:solidFill>
                  <a:srgbClr val="000000"/>
                </a:solidFill>
              </a:rPr>
              <a:t>Přímý nákup:</a:t>
            </a:r>
          </a:p>
          <a:p>
            <a:pPr marL="0" indent="0">
              <a:buNone/>
            </a:pPr>
            <a:r>
              <a:rPr lang="cs-CZ" sz="1800" b="1" i="0" u="none" strike="noStrike" baseline="0" dirty="0">
                <a:solidFill>
                  <a:srgbClr val="000000"/>
                </a:solidFill>
              </a:rPr>
              <a:t>Veřejný zadavatel a „dotovaný“ zadavatel do hodnoty zakázky 500.000,-Kč bez DPH včetně</a:t>
            </a:r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cs-CZ" sz="1800" b="1" i="0" u="none" strike="noStrike" baseline="0" dirty="0">
                <a:solidFill>
                  <a:srgbClr val="000000"/>
                </a:solidFill>
              </a:rPr>
              <a:t>Ostatní zadavatelé</a:t>
            </a:r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r>
              <a:rPr lang="cs-CZ" sz="1800" b="1" i="0" u="none" strike="noStrike" baseline="0" dirty="0"/>
              <a:t>Zakázky na dodávky či služby do 2 mil. Kč bez DPH včetně</a:t>
            </a:r>
            <a:endParaRPr lang="cs-CZ" sz="1800" b="0" i="0" u="none" strike="noStrike" baseline="0" dirty="0"/>
          </a:p>
          <a:p>
            <a:r>
              <a:rPr lang="cs-CZ" sz="1800" b="1" i="0" u="none" strike="noStrike" baseline="0" dirty="0"/>
              <a:t>Zakázky na stavební práce do hodnoty 6 mil. Kč bez DPH včetně</a:t>
            </a:r>
            <a:endParaRPr lang="cs-CZ" sz="1800" b="0" i="0" u="none" strike="noStrike" baseline="0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566" y="5783326"/>
            <a:ext cx="4402099" cy="726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5703B87-320A-5B11-99C8-BAE8112EA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6036" y="5865057"/>
            <a:ext cx="2369126" cy="6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93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119724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Veřejné zakázky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8009" y="1604356"/>
            <a:ext cx="10058400" cy="4050792"/>
          </a:xfrm>
        </p:spPr>
        <p:txBody>
          <a:bodyPr>
            <a:normAutofit fontScale="85000" lnSpcReduction="20000"/>
          </a:bodyPr>
          <a:lstStyle/>
          <a:p>
            <a:pPr marL="0" indent="0" algn="l">
              <a:buNone/>
            </a:pPr>
            <a:r>
              <a:rPr lang="cs-CZ" sz="1800" b="1" i="0" u="none" strike="noStrike" baseline="0" dirty="0"/>
              <a:t>KDY POUŽÍT CENOVÝ MARKETING?</a:t>
            </a:r>
          </a:p>
          <a:p>
            <a:pPr marL="0" indent="0" algn="l">
              <a:buNone/>
            </a:pPr>
            <a:endParaRPr lang="cs-CZ" sz="1800" b="1" i="0" u="none" strike="noStrike" baseline="0" dirty="0"/>
          </a:p>
          <a:p>
            <a:pPr marL="0" indent="0" algn="l">
              <a:buNone/>
            </a:pPr>
            <a:r>
              <a:rPr lang="cs-CZ" sz="1800" b="1" i="0" u="none" strike="noStrike" baseline="0" dirty="0"/>
              <a:t>Veřejný či „dotovaný“ zadavatel</a:t>
            </a:r>
          </a:p>
          <a:p>
            <a:pPr algn="l"/>
            <a:endParaRPr lang="cs-CZ" sz="1800" b="0" i="0" u="none" strike="noStrike" baseline="0" dirty="0"/>
          </a:p>
          <a:p>
            <a:r>
              <a:rPr lang="cs-CZ" sz="1800" b="1" i="0" u="none" strike="noStrike" baseline="0" dirty="0"/>
              <a:t>Zakázky na dodávky a služby s hodnotou 500.001 Kč – 2 mil. Kč bez DPH včetně</a:t>
            </a:r>
            <a:endParaRPr lang="cs-CZ" sz="1800" b="0" i="0" u="none" strike="noStrike" baseline="0" dirty="0"/>
          </a:p>
          <a:p>
            <a:r>
              <a:rPr lang="cs-CZ" sz="1800" b="1" i="0" u="none" strike="noStrike" baseline="0" dirty="0"/>
              <a:t>Zakázky na stavební práce s hodnotou 500.001 Kč – 6 mil. Kč bez DPH včetně</a:t>
            </a:r>
          </a:p>
          <a:p>
            <a:endParaRPr lang="cs-CZ" sz="1800" b="1" dirty="0"/>
          </a:p>
          <a:p>
            <a:pPr marL="0" indent="0">
              <a:buNone/>
            </a:pPr>
            <a:r>
              <a:rPr lang="cs-CZ" sz="1800" b="1" i="0" u="none" strike="noStrike" baseline="0" dirty="0"/>
              <a:t>KDY SOUTĚŽIT DLE OTEVŘENÉ VÝZVY A KDY DLE ZZVZ?</a:t>
            </a:r>
          </a:p>
          <a:p>
            <a:pPr marL="0" indent="0" algn="l">
              <a:buNone/>
            </a:pPr>
            <a:endParaRPr lang="cs-CZ" sz="1800" b="0" i="0" u="none" strike="noStrike" baseline="0" dirty="0"/>
          </a:p>
          <a:p>
            <a:r>
              <a:rPr lang="cs-CZ" sz="1800" b="1" i="0" u="none" strike="noStrike" baseline="0" dirty="0"/>
              <a:t>Veřejný zadavatel a „dotovaný“ zadavatel u zakázek s hodnotou vyšší jak 2 mil. Kč bez DPH u dodávek a  služeb, a u zakázek na stavební práce s hodnotou vyšší jak 6 mil. Kč bez DPH musí provést soutěž dle ZZVZ.</a:t>
            </a:r>
            <a:endParaRPr lang="cs-CZ" sz="1800" b="0" i="0" u="none" strike="noStrike" baseline="0" dirty="0"/>
          </a:p>
          <a:p>
            <a:r>
              <a:rPr lang="cs-CZ" sz="1800" b="1" i="0" u="none" strike="noStrike" baseline="0" dirty="0"/>
              <a:t>Ostatní zadavatelé s hodnotou zakázky na dodávky či služby vyšší jak 2 mil. Kč bez DPH, a u zakázek na stavební práce s hodnotou vyšší jak 6 mil. Kč bez DPH musí provést soutěž dle kapitoly 3. –5. Příručky.</a:t>
            </a:r>
            <a:endParaRPr lang="cs-CZ" sz="1800" b="0" i="0" u="none" strike="noStrike" baseline="0" dirty="0"/>
          </a:p>
          <a:p>
            <a:pPr marL="0" indent="0">
              <a:buNone/>
            </a:pPr>
            <a:endParaRPr lang="cs-CZ" sz="1800" b="0" i="0" u="none" strike="noStrike" baseline="0" dirty="0">
              <a:solidFill>
                <a:srgbClr val="538235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566" y="5783326"/>
            <a:ext cx="4402099" cy="726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4B573F4-9C7F-1291-9487-0D0C421A4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055" y="5853560"/>
            <a:ext cx="2258290" cy="58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86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162899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Obecné povinné přílohy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608667"/>
            <a:ext cx="10058400" cy="45635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altLang="cs-CZ" sz="2400" b="1" dirty="0"/>
              <a:t>Přílohy při podání Žádostí o dotaci na MAS:</a:t>
            </a:r>
          </a:p>
          <a:p>
            <a:pPr marL="0" indent="0">
              <a:buNone/>
            </a:pPr>
            <a:r>
              <a:rPr lang="cs-CZ" altLang="cs-CZ" sz="2100" i="1" dirty="0"/>
              <a:t>1. Přílohy stanovené MAS</a:t>
            </a:r>
          </a:p>
          <a:p>
            <a:pPr marL="457200" indent="-457200">
              <a:buAutoNum type="arabicPeriod"/>
            </a:pPr>
            <a:endParaRPr lang="cs-CZ" altLang="cs-CZ" sz="2100" i="1" dirty="0"/>
          </a:p>
          <a:p>
            <a:pPr marL="0" indent="0">
              <a:buNone/>
            </a:pPr>
            <a:r>
              <a:rPr lang="cs-CZ" altLang="cs-CZ" sz="2000" b="1" dirty="0"/>
              <a:t>Přílohy při podání Žádostí o dotaci na SZIF: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1. </a:t>
            </a:r>
            <a:r>
              <a:rPr lang="cs-CZ" altLang="cs-CZ" sz="2100" b="1" i="1" dirty="0"/>
              <a:t>Stavební výdaje </a:t>
            </a:r>
            <a:r>
              <a:rPr lang="cs-CZ" altLang="cs-CZ" sz="2100" i="1" dirty="0"/>
              <a:t>– fotodokumentace výchozího stavu před realizaci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2. </a:t>
            </a:r>
            <a:r>
              <a:rPr lang="cs-CZ" altLang="cs-CZ" sz="2100" b="1" i="1" dirty="0"/>
              <a:t>Platné a pravomocné povolení stavebního úřadu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3. </a:t>
            </a:r>
            <a:r>
              <a:rPr lang="cs-CZ" altLang="cs-CZ" sz="2100" b="1" i="1" dirty="0"/>
              <a:t>Stavebním úřadem ověřená projektová dokumentace </a:t>
            </a:r>
            <a:r>
              <a:rPr lang="cs-CZ" altLang="cs-CZ" sz="2100" i="1" dirty="0"/>
              <a:t>(pokud podléhá řízení stavebního úřadu)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4. Projekt vyžadující posouzení vlivu záměru na životní prostředí – </a:t>
            </a:r>
            <a:r>
              <a:rPr lang="cs-CZ" altLang="cs-CZ" sz="2100" b="1" i="1" dirty="0"/>
              <a:t>souhlasné stanovisko příslušného úřadu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5. </a:t>
            </a:r>
            <a:r>
              <a:rPr lang="cs-CZ" altLang="cs-CZ" sz="2100" b="1" i="1" dirty="0"/>
              <a:t>Ministerstvo životního prostředí (souhlasné stanovisko) </a:t>
            </a:r>
            <a:r>
              <a:rPr lang="cs-CZ" altLang="cs-CZ" sz="2100" i="1" dirty="0"/>
              <a:t>– dotace na výstavbu/rekonstrukci oplocení pastevního areálu nebo chov vodní drůbeže, lesní a polní cesty, stezky, prvky územního systému ekologické stability, protierozní opatření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6. </a:t>
            </a:r>
            <a:r>
              <a:rPr lang="cs-CZ" altLang="cs-CZ" sz="2100" b="1" i="1" dirty="0"/>
              <a:t>Prohlášení o zařazení podniku </a:t>
            </a:r>
            <a:r>
              <a:rPr lang="cs-CZ" altLang="cs-CZ" sz="2100" i="1" dirty="0"/>
              <a:t>do kategorie mikropodniků, malých a středních podniků – pokud je potřeba splňovat definici žadatele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7. </a:t>
            </a:r>
            <a:r>
              <a:rPr lang="cs-CZ" altLang="cs-CZ" sz="2100" b="1" i="1" dirty="0"/>
              <a:t>Identifikace příjemců dotací, u nichž je prokázání vyžadováno</a:t>
            </a:r>
            <a:r>
              <a:rPr lang="cs-CZ" altLang="cs-CZ" sz="2100" i="1" dirty="0"/>
              <a:t> – elektronický PDF formulář na Portálu farmáře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5" y="0"/>
            <a:ext cx="1067177" cy="1017524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52" y="6091005"/>
            <a:ext cx="4471013" cy="73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D0959C34-927F-C008-12A6-E7C0F01D51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1396" y="6172200"/>
            <a:ext cx="2279875" cy="59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0567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závěrem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altLang="cs-CZ" i="1" dirty="0"/>
              <a:t>1. Všechny parametry a indikátory, ke kterým se žadatel zavázal v projektu musí dodržet.</a:t>
            </a:r>
          </a:p>
          <a:p>
            <a:pPr>
              <a:defRPr/>
            </a:pPr>
            <a:r>
              <a:rPr lang="cs-CZ" i="1" dirty="0"/>
              <a:t>2. Realizace projektu nesmí být zahájená před podáním žádosti o podporu.</a:t>
            </a:r>
            <a:endParaRPr lang="cs-CZ" altLang="cs-CZ" i="1" dirty="0"/>
          </a:p>
          <a:p>
            <a:pPr>
              <a:defRPr/>
            </a:pPr>
            <a:r>
              <a:rPr lang="cs-CZ" altLang="cs-CZ" i="1" dirty="0"/>
              <a:t>3. Nákup musí proběhnout před podáním Žádosti o platbu a žadatel musí být majitelem.</a:t>
            </a:r>
          </a:p>
          <a:p>
            <a:pPr>
              <a:defRPr/>
            </a:pPr>
            <a:r>
              <a:rPr lang="cs-CZ" altLang="cs-CZ" i="1" dirty="0"/>
              <a:t>4. V případě jakýchkoliv změn v projektu nutno hlásit nejprve na MAS.</a:t>
            </a:r>
          </a:p>
          <a:p>
            <a:pPr>
              <a:defRPr/>
            </a:pPr>
            <a:r>
              <a:rPr lang="cs-CZ" altLang="cs-CZ" i="1" dirty="0"/>
              <a:t>5. Za plnění podmínek stanovených pravidly zodpovídá výhradně žadatel/příjemce dotace.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671079"/>
            <a:ext cx="4623414" cy="76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A1B6C502-2952-DDB5-E7A8-4967ED483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8472" y="5768662"/>
            <a:ext cx="2332181" cy="60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0512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Obecně nezpůsobilé výdaje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cs-CZ" dirty="0"/>
              <a:t>pořízení použitého movitého majetku</a:t>
            </a:r>
          </a:p>
          <a:p>
            <a:pPr>
              <a:defRPr/>
            </a:pPr>
            <a:r>
              <a:rPr lang="cs-CZ" dirty="0"/>
              <a:t>nákup platebních nároků, zemědělských produkčních práv</a:t>
            </a:r>
          </a:p>
          <a:p>
            <a:pPr>
              <a:defRPr/>
            </a:pPr>
            <a:r>
              <a:rPr lang="cs-CZ" dirty="0"/>
              <a:t>Nákup zvířat, jednoletých rostlin a jejich vysazování (není-li v podmínkách uvedeno jinak</a:t>
            </a:r>
          </a:p>
          <a:p>
            <a:pPr>
              <a:defRPr/>
            </a:pPr>
            <a:r>
              <a:rPr lang="cs-CZ" dirty="0"/>
              <a:t>DPH u plátců DPH</a:t>
            </a:r>
          </a:p>
          <a:p>
            <a:pPr>
              <a:defRPr/>
            </a:pPr>
            <a:r>
              <a:rPr lang="cs-CZ" dirty="0"/>
              <a:t>Prosté nahrazení investice</a:t>
            </a:r>
          </a:p>
          <a:p>
            <a:pPr>
              <a:defRPr/>
            </a:pPr>
            <a:r>
              <a:rPr lang="cs-CZ" dirty="0"/>
              <a:t>Technologie sloužící k výrobě el. energie</a:t>
            </a:r>
          </a:p>
          <a:p>
            <a:pPr>
              <a:defRPr/>
            </a:pPr>
            <a:r>
              <a:rPr lang="cs-CZ" dirty="0"/>
              <a:t>Investice do zalesňování, chovu včel a klecových chovů</a:t>
            </a:r>
          </a:p>
          <a:p>
            <a:pPr>
              <a:defRPr/>
            </a:pPr>
            <a:r>
              <a:rPr lang="cs-CZ" dirty="0"/>
              <a:t>Bioplynové stanice</a:t>
            </a:r>
          </a:p>
          <a:p>
            <a:pPr>
              <a:defRPr/>
            </a:pPr>
            <a:r>
              <a:rPr lang="cs-CZ" dirty="0"/>
              <a:t>Jakékoliv závlahové systémy, studny včetně průzkumných vrtů</a:t>
            </a:r>
          </a:p>
          <a:p>
            <a:pPr>
              <a:defRPr/>
            </a:pPr>
            <a:r>
              <a:rPr lang="cs-CZ" dirty="0"/>
              <a:t>Inženýrské sítě včetně přípojek</a:t>
            </a:r>
          </a:p>
          <a:p>
            <a:pPr>
              <a:defRPr/>
            </a:pPr>
            <a:r>
              <a:rPr lang="cs-CZ" dirty="0"/>
              <a:t>Intervenční sklady</a:t>
            </a:r>
          </a:p>
          <a:p>
            <a:pPr>
              <a:defRPr/>
            </a:pPr>
            <a:r>
              <a:rPr lang="cs-CZ" dirty="0"/>
              <a:t>Nákup dopravních prostředků určených zejména pro osobní přepravu (vozidla kategorie M)</a:t>
            </a:r>
          </a:p>
          <a:p>
            <a:pPr marL="0" indent="0">
              <a:buNone/>
              <a:defRPr/>
            </a:pPr>
            <a:r>
              <a:rPr lang="cs-CZ" dirty="0"/>
              <a:t>Další nezpůsobilé výdaje uvedeny na str. 18 – Strategický plán SZP na období 2023 -2027 v platném znění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18" y="5970684"/>
            <a:ext cx="4487948" cy="74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749A0148-6E43-FE7B-61F5-675BD6C9B1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1381" y="6080290"/>
            <a:ext cx="2260641" cy="58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414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NEJČASTĚJŠÍ CHYBY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PODAT Žádost</a:t>
            </a:r>
          </a:p>
          <a:p>
            <a:pPr>
              <a:defRPr/>
            </a:pPr>
            <a:r>
              <a:rPr lang="cs-CZ" dirty="0"/>
              <a:t>Vlastnictví – zejména stavební výdaje</a:t>
            </a:r>
          </a:p>
          <a:p>
            <a:pPr>
              <a:defRPr/>
            </a:pPr>
            <a:r>
              <a:rPr lang="cs-CZ" dirty="0"/>
              <a:t>Exekuce, insolvence aj.</a:t>
            </a:r>
          </a:p>
          <a:p>
            <a:pPr>
              <a:defRPr/>
            </a:pPr>
            <a:r>
              <a:rPr lang="cs-CZ" dirty="0"/>
              <a:t>Leasing</a:t>
            </a:r>
          </a:p>
          <a:p>
            <a:pPr>
              <a:defRPr/>
            </a:pPr>
            <a:r>
              <a:rPr lang="cs-CZ" dirty="0"/>
              <a:t>Stanovy spolku</a:t>
            </a:r>
          </a:p>
          <a:p>
            <a:pPr>
              <a:defRPr/>
            </a:pPr>
            <a:r>
              <a:rPr lang="cs-CZ" dirty="0"/>
              <a:t>Dokládání příloh (alespoň jedna příloha)</a:t>
            </a:r>
          </a:p>
          <a:p>
            <a:pPr>
              <a:defRPr/>
            </a:pPr>
            <a:r>
              <a:rPr lang="cs-CZ" dirty="0"/>
              <a:t>Evidence skutečných majitelů</a:t>
            </a:r>
          </a:p>
          <a:p>
            <a:pPr>
              <a:defRPr/>
            </a:pPr>
            <a:r>
              <a:rPr lang="cs-CZ" dirty="0"/>
              <a:t>Zaúčtování, účetní směrnice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38681"/>
            <a:ext cx="4369414" cy="72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37D0473A-D2E0-F84D-93A1-6749D085A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781" y="6137287"/>
            <a:ext cx="2128981" cy="552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30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6392" y="1004121"/>
            <a:ext cx="10058400" cy="1609344"/>
          </a:xfrm>
        </p:spPr>
        <p:txBody>
          <a:bodyPr/>
          <a:lstStyle/>
          <a:p>
            <a:pPr algn="ctr"/>
            <a:r>
              <a:rPr lang="cs-CZ" dirty="0">
                <a:latin typeface="+mn-lt"/>
              </a:rPr>
              <a:t>Děkuji za pozornost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endParaRPr lang="cs-CZ" altLang="cs-CZ" b="1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altLang="cs-CZ" b="1" dirty="0"/>
              <a:t>Kontaktní osoba pro konzultace k </a:t>
            </a:r>
            <a:r>
              <a:rPr lang="cs-CZ" altLang="cs-CZ" b="1" dirty="0" err="1"/>
              <a:t>Fichím</a:t>
            </a:r>
            <a:r>
              <a:rPr lang="cs-CZ" altLang="cs-CZ" b="1" dirty="0"/>
              <a:t> SZP: 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altLang="cs-CZ" b="1" dirty="0"/>
              <a:t>Zdeněk Nagy, </a:t>
            </a:r>
            <a:r>
              <a:rPr lang="cs-CZ" altLang="cs-CZ" b="1" dirty="0" err="1"/>
              <a:t>DiS</a:t>
            </a:r>
            <a:r>
              <a:rPr lang="cs-CZ" altLang="cs-CZ" b="1" dirty="0"/>
              <a:t>., </a:t>
            </a:r>
            <a:r>
              <a:rPr lang="cs-CZ" altLang="cs-CZ" b="1" dirty="0">
                <a:hlinkClick r:id="rId2"/>
              </a:rPr>
              <a:t>nagy@masjesenicko.cz</a:t>
            </a:r>
            <a:r>
              <a:rPr lang="cs-CZ" altLang="cs-CZ" b="1" dirty="0"/>
              <a:t>, tel: 730 511 866, www.masjesenicko.cz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38" y="110375"/>
            <a:ext cx="1264529" cy="1205693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/>
          </p:cNvPicPr>
          <p:nvPr/>
        </p:nvPicPr>
        <p:blipFill rotWithShape="1">
          <a:blip r:embed="rId4" cstate="print"/>
          <a:srcRect/>
          <a:stretch/>
        </p:blipFill>
        <p:spPr>
          <a:xfrm>
            <a:off x="2199579" y="3820807"/>
            <a:ext cx="2319266" cy="1828800"/>
          </a:xfrm>
          <a:prstGeom prst="round2DiagRect">
            <a:avLst>
              <a:gd name="adj1" fmla="val 8848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9" name="Picture 10"/>
          <p:cNvPicPr>
            <a:picLocks noChangeAspect="1"/>
          </p:cNvPicPr>
          <p:nvPr/>
        </p:nvPicPr>
        <p:blipFill rotWithShape="1">
          <a:blip r:embed="rId5" cstate="print"/>
          <a:srcRect/>
          <a:stretch/>
        </p:blipFill>
        <p:spPr>
          <a:xfrm>
            <a:off x="4621937" y="3797389"/>
            <a:ext cx="2312084" cy="1828800"/>
          </a:xfrm>
          <a:prstGeom prst="round2DiagRect">
            <a:avLst>
              <a:gd name="adj1" fmla="val 8863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0" name="Picture 11"/>
          <p:cNvPicPr>
            <a:picLocks noChangeAspect="1"/>
          </p:cNvPicPr>
          <p:nvPr/>
        </p:nvPicPr>
        <p:blipFill rotWithShape="1">
          <a:blip r:embed="rId6" cstate="print"/>
          <a:srcRect/>
          <a:stretch/>
        </p:blipFill>
        <p:spPr>
          <a:xfrm>
            <a:off x="7037113" y="3755036"/>
            <a:ext cx="2312083" cy="1828800"/>
          </a:xfrm>
          <a:prstGeom prst="round2DiagRect">
            <a:avLst>
              <a:gd name="adj1" fmla="val 8863"/>
              <a:gd name="adj2" fmla="val 0"/>
            </a:avLst>
          </a:prstGeom>
          <a:noFill/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733" y="5928442"/>
            <a:ext cx="5089081" cy="83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87D361DB-88A7-7394-60D8-F591F40FAC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2585" y="403391"/>
            <a:ext cx="3392978" cy="87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91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řevo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TM03090434[[fn=Dřevo]]</Template>
  <TotalTime>4294</TotalTime>
  <Words>2538</Words>
  <Application>Microsoft Office PowerPoint</Application>
  <PresentationFormat>Širokoúhlá obrazovka</PresentationFormat>
  <Paragraphs>227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Rockwell</vt:lpstr>
      <vt:lpstr>Rockwell Condensed</vt:lpstr>
      <vt:lpstr>Wingdings</vt:lpstr>
      <vt:lpstr>Dřevo</vt:lpstr>
      <vt:lpstr>Prezentace aplikace PowerPoint</vt:lpstr>
      <vt:lpstr>PROGRAM</vt:lpstr>
      <vt:lpstr>Vyhlášení 8. výzvy Mas</vt:lpstr>
      <vt:lpstr>F4 – PODNIKÁNÍ MALÝCH A STŘEDNÍCH PODNIKŮ</vt:lpstr>
      <vt:lpstr>F4 – PODNIKÁNÍ MALÝCH A STŘEDNÍCH PODNIKŮ</vt:lpstr>
      <vt:lpstr>F4 – PODNIKÁNÍ MALÝCH A STŘEDNÍCH PODNIKŮ</vt:lpstr>
      <vt:lpstr>F4 – PODNIKÁNÍ MALÝCH A STŘEDNÍCH PODNIKŮ</vt:lpstr>
      <vt:lpstr>F4 – PODNIKÁNÍ MALÝCH A STŘEDNÍCH PODNIKŮ</vt:lpstr>
      <vt:lpstr>F4 – PODNIKÁNÍ MALÝCH A STŘEDNÍCH PODNIKŮ</vt:lpstr>
      <vt:lpstr>F4 – PODNIKÁNÍ MALÝCH A STŘEDNÍCH PODNIKŮ</vt:lpstr>
      <vt:lpstr>F5 – ZÁKLADNÍ SLUŽBY A OBNOVA OBCÍ</vt:lpstr>
      <vt:lpstr>F5 – ZÁKLADNÍ SLUŽBY A OBNOVA OBCÍ</vt:lpstr>
      <vt:lpstr>F5 – ZÁKLADNÍ SLUŽBY A OBNOVA OBCÍ</vt:lpstr>
      <vt:lpstr>F5 – ZÁKLADNÍ SLUŽBY A OBNOVA OBCÍ</vt:lpstr>
      <vt:lpstr>F5 – ZÁKLADNÍ SLUŽBY A OBNOVA OBCÍ</vt:lpstr>
      <vt:lpstr>F5 – ZÁKLADNÍ SLUŽBY A OBNOVA OBCÍ</vt:lpstr>
      <vt:lpstr>F5 – ZÁKLADNÍ SLUŽBY A OBNOVA OBCÍ</vt:lpstr>
      <vt:lpstr>Hodnocení projektů</vt:lpstr>
      <vt:lpstr>Hodnocení projektů</vt:lpstr>
      <vt:lpstr>Hodnocení projektů</vt:lpstr>
      <vt:lpstr>Přezkum hodnocení</vt:lpstr>
      <vt:lpstr>Způsob hodnocení žádosti</vt:lpstr>
      <vt:lpstr>Způsob hodnocení žádosti</vt:lpstr>
      <vt:lpstr>HRANIČNÍ PROJEKT VÝZVY</vt:lpstr>
      <vt:lpstr>Postup pro vybrané projekty</vt:lpstr>
      <vt:lpstr>Veřejné zakázky</vt:lpstr>
      <vt:lpstr>Veřejné zakázky</vt:lpstr>
      <vt:lpstr>Obecné povinné přílohy</vt:lpstr>
      <vt:lpstr>závěrem</vt:lpstr>
      <vt:lpstr>Obecně nezpůsobilé výdaje</vt:lpstr>
      <vt:lpstr>NEJČASTĚJŠÍ CHYBY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Zdeněk Nagy</cp:lastModifiedBy>
  <cp:revision>155</cp:revision>
  <cp:lastPrinted>2022-03-24T10:50:48Z</cp:lastPrinted>
  <dcterms:created xsi:type="dcterms:W3CDTF">2020-07-22T07:16:55Z</dcterms:created>
  <dcterms:modified xsi:type="dcterms:W3CDTF">2024-05-09T10:59:33Z</dcterms:modified>
</cp:coreProperties>
</file>