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notesMasterIdLst>
    <p:notesMasterId r:id="rId59"/>
  </p:notesMasterIdLst>
  <p:sldIdLst>
    <p:sldId id="256" r:id="rId2"/>
    <p:sldId id="257" r:id="rId3"/>
    <p:sldId id="258" r:id="rId4"/>
    <p:sldId id="323" r:id="rId5"/>
    <p:sldId id="259" r:id="rId6"/>
    <p:sldId id="295" r:id="rId7"/>
    <p:sldId id="260" r:id="rId8"/>
    <p:sldId id="264" r:id="rId9"/>
    <p:sldId id="261" r:id="rId10"/>
    <p:sldId id="262" r:id="rId11"/>
    <p:sldId id="263" r:id="rId12"/>
    <p:sldId id="266" r:id="rId13"/>
    <p:sldId id="268" r:id="rId14"/>
    <p:sldId id="269" r:id="rId15"/>
    <p:sldId id="270" r:id="rId16"/>
    <p:sldId id="306" r:id="rId17"/>
    <p:sldId id="307" r:id="rId18"/>
    <p:sldId id="308" r:id="rId19"/>
    <p:sldId id="309" r:id="rId20"/>
    <p:sldId id="310" r:id="rId21"/>
    <p:sldId id="311" r:id="rId22"/>
    <p:sldId id="312" r:id="rId23"/>
    <p:sldId id="313" r:id="rId24"/>
    <p:sldId id="314" r:id="rId25"/>
    <p:sldId id="315" r:id="rId26"/>
    <p:sldId id="316" r:id="rId27"/>
    <p:sldId id="317" r:id="rId28"/>
    <p:sldId id="318" r:id="rId29"/>
    <p:sldId id="319" r:id="rId30"/>
    <p:sldId id="320" r:id="rId31"/>
    <p:sldId id="265" r:id="rId32"/>
    <p:sldId id="271" r:id="rId33"/>
    <p:sldId id="272" r:id="rId34"/>
    <p:sldId id="273" r:id="rId35"/>
    <p:sldId id="274" r:id="rId36"/>
    <p:sldId id="275" r:id="rId37"/>
    <p:sldId id="276" r:id="rId38"/>
    <p:sldId id="277" r:id="rId39"/>
    <p:sldId id="278" r:id="rId40"/>
    <p:sldId id="279" r:id="rId41"/>
    <p:sldId id="280" r:id="rId42"/>
    <p:sldId id="281" r:id="rId43"/>
    <p:sldId id="282" r:id="rId44"/>
    <p:sldId id="283" r:id="rId45"/>
    <p:sldId id="284" r:id="rId46"/>
    <p:sldId id="285" r:id="rId47"/>
    <p:sldId id="286" r:id="rId48"/>
    <p:sldId id="287" r:id="rId49"/>
    <p:sldId id="288" r:id="rId50"/>
    <p:sldId id="289" r:id="rId51"/>
    <p:sldId id="290" r:id="rId52"/>
    <p:sldId id="291" r:id="rId53"/>
    <p:sldId id="292" r:id="rId54"/>
    <p:sldId id="293" r:id="rId55"/>
    <p:sldId id="294" r:id="rId56"/>
    <p:sldId id="296" r:id="rId57"/>
    <p:sldId id="305" r:id="rId5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540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E74E93-68D4-47EB-B993-E621AA6873A8}" type="datetimeFigureOut">
              <a:rPr lang="cs-CZ" smtClean="0"/>
              <a:t>9. 6. 2016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A0C0C-4864-4E9A-AE71-0600F8896F8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5745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A0C0C-4864-4E9A-AE71-0600F8896F8A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77424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bdélník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Obdélník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Obdélník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Obdélník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bdélník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Zaoblený obdélník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Zaoblený obdélník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Obdélník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Obdélník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1002BE94-78A1-4C6F-A716-40828B94837B}" type="datetimeFigureOut">
              <a:rPr lang="cs-CZ" smtClean="0"/>
              <a:t>9. 6. 2016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4F73E9AF-6BD3-4FAE-AE2A-49A4B9DE615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2BE94-78A1-4C6F-A716-40828B94837B}" type="datetimeFigureOut">
              <a:rPr lang="cs-CZ" smtClean="0"/>
              <a:t>9. 6. 2016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3E9AF-6BD3-4FAE-AE2A-49A4B9DE615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2BE94-78A1-4C6F-A716-40828B94837B}" type="datetimeFigureOut">
              <a:rPr lang="cs-CZ" smtClean="0"/>
              <a:t>9. 6. 2016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3E9AF-6BD3-4FAE-AE2A-49A4B9DE615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2BE94-78A1-4C6F-A716-40828B94837B}" type="datetimeFigureOut">
              <a:rPr lang="cs-CZ" smtClean="0"/>
              <a:t>9. 6. 2016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3E9AF-6BD3-4FAE-AE2A-49A4B9DE615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2BE94-78A1-4C6F-A716-40828B94837B}" type="datetimeFigureOut">
              <a:rPr lang="cs-CZ" smtClean="0"/>
              <a:t>9. 6. 2016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3E9AF-6BD3-4FAE-AE2A-49A4B9DE615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2BE94-78A1-4C6F-A716-40828B94837B}" type="datetimeFigureOut">
              <a:rPr lang="cs-CZ" smtClean="0"/>
              <a:t>9. 6. 2016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3E9AF-6BD3-4FAE-AE2A-49A4B9DE615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datum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002BE94-78A1-4C6F-A716-40828B94837B}" type="datetimeFigureOut">
              <a:rPr lang="cs-CZ" smtClean="0"/>
              <a:t>9. 6. 2016</a:t>
            </a:fld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F73E9AF-6BD3-4FAE-AE2A-49A4B9DE615D}" type="slidenum">
              <a:rPr lang="cs-CZ" smtClean="0"/>
              <a:t>‹#›</a:t>
            </a:fld>
            <a:endParaRPr lang="cs-CZ"/>
          </a:p>
        </p:txBody>
      </p:sp>
      <p:sp>
        <p:nvSpPr>
          <p:cNvPr id="28" name="Zástupný symbol pro zápatí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1002BE94-78A1-4C6F-A716-40828B94837B}" type="datetimeFigureOut">
              <a:rPr lang="cs-CZ" smtClean="0"/>
              <a:t>9. 6. 2016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4F73E9AF-6BD3-4FAE-AE2A-49A4B9DE615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2BE94-78A1-4C6F-A716-40828B94837B}" type="datetimeFigureOut">
              <a:rPr lang="cs-CZ" smtClean="0"/>
              <a:t>9. 6. 2016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3E9AF-6BD3-4FAE-AE2A-49A4B9DE615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2BE94-78A1-4C6F-A716-40828B94837B}" type="datetimeFigureOut">
              <a:rPr lang="cs-CZ" smtClean="0"/>
              <a:t>9. 6. 2016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3E9AF-6BD3-4FAE-AE2A-49A4B9DE615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2BE94-78A1-4C6F-A716-40828B94837B}" type="datetimeFigureOut">
              <a:rPr lang="cs-CZ" smtClean="0"/>
              <a:t>9. 6. 2016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3E9AF-6BD3-4FAE-AE2A-49A4B9DE615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bdélník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Obdélník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Obdélník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Obdélník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Obdélník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Zaoblený obdélník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Zaoblený obdélník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Obdélník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Obdélník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Obdélník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Obdélník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Obdélník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Obdélník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1002BE94-78A1-4C6F-A716-40828B94837B}" type="datetimeFigureOut">
              <a:rPr lang="cs-CZ" smtClean="0"/>
              <a:t>9. 6. 2016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4F73E9AF-6BD3-4FAE-AE2A-49A4B9DE615D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052736"/>
            <a:ext cx="7772400" cy="2547715"/>
          </a:xfrm>
        </p:spPr>
        <p:txBody>
          <a:bodyPr>
            <a:normAutofit fontScale="90000"/>
          </a:bodyPr>
          <a:lstStyle/>
          <a:p>
            <a:r>
              <a:rPr lang="cs-CZ" dirty="0"/>
              <a:t/>
            </a:r>
            <a:br>
              <a:rPr lang="cs-CZ" dirty="0"/>
            </a:br>
            <a:r>
              <a:rPr lang="cs-CZ" b="1" dirty="0" smtClean="0"/>
              <a:t>Podpora škol </a:t>
            </a:r>
            <a:r>
              <a:rPr lang="cs-CZ" b="1" dirty="0"/>
              <a:t>formou projektů zjednodušeného vykazování </a:t>
            </a:r>
            <a:r>
              <a:rPr lang="cs-CZ" b="1" dirty="0" smtClean="0"/>
              <a:t/>
            </a:r>
            <a:br>
              <a:rPr lang="cs-CZ" b="1" dirty="0" smtClean="0"/>
            </a:br>
            <a:r>
              <a:rPr lang="cs-CZ" b="1" dirty="0"/>
              <a:t/>
            </a:r>
            <a:br>
              <a:rPr lang="cs-CZ" b="1" dirty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11560" y="4365104"/>
            <a:ext cx="8064896" cy="1944216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ZŠ a MŠ z území MAS </a:t>
            </a:r>
            <a:r>
              <a:rPr lang="it-IT" dirty="0"/>
              <a:t>Vincenze Priessnitze </a:t>
            </a:r>
            <a:r>
              <a:rPr lang="cs-CZ" dirty="0" smtClean="0"/>
              <a:t>p</a:t>
            </a:r>
            <a:r>
              <a:rPr lang="it-IT" dirty="0" smtClean="0"/>
              <a:t>ro </a:t>
            </a:r>
            <a:r>
              <a:rPr lang="it-IT" dirty="0"/>
              <a:t>Jesenicko, o.p.s.</a:t>
            </a:r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Vendula Doleželová, Mgr. Jiří Hrubý</a:t>
            </a:r>
          </a:p>
          <a:p>
            <a:endParaRPr lang="cs-CZ" dirty="0" smtClean="0"/>
          </a:p>
          <a:p>
            <a:r>
              <a:rPr lang="cs-CZ" dirty="0" smtClean="0"/>
              <a:t>7. 6. 2016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4474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cap="all" dirty="0" smtClean="0"/>
              <a:t>Finanční nastavení</a:t>
            </a:r>
            <a:endParaRPr lang="cs-CZ" cap="all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min. rozpočet: 200 000 Kč</a:t>
            </a:r>
          </a:p>
          <a:p>
            <a:r>
              <a:rPr lang="cs-CZ" dirty="0" smtClean="0"/>
              <a:t>max. rozpočet: 200 000 Kč + (počet dětí/žáků školy x 2200 Kč)</a:t>
            </a:r>
          </a:p>
          <a:p>
            <a:r>
              <a:rPr lang="cs-CZ" dirty="0" smtClean="0"/>
              <a:t>ZŠ i MŠ min. 400 000 Kč</a:t>
            </a:r>
          </a:p>
          <a:p>
            <a:r>
              <a:rPr lang="cs-CZ" i="1" dirty="0" smtClean="0"/>
              <a:t>Příklad: ZŠ a MŠ s 250 dětmi/žáky</a:t>
            </a:r>
          </a:p>
          <a:p>
            <a:pPr marL="457200" lvl="1" indent="0">
              <a:buNone/>
            </a:pPr>
            <a:r>
              <a:rPr lang="cs-CZ" i="1" dirty="0" smtClean="0"/>
              <a:t>= 200 000 (ZŠ) + 200 000 (MŠ) + 550 000 (děti/žáci)</a:t>
            </a:r>
          </a:p>
          <a:p>
            <a:pPr marL="457200" lvl="1" indent="0">
              <a:buNone/>
            </a:pPr>
            <a:r>
              <a:rPr lang="cs-CZ" i="1" dirty="0" smtClean="0"/>
              <a:t>	=</a:t>
            </a:r>
            <a:r>
              <a:rPr lang="en-US" i="1" dirty="0" smtClean="0"/>
              <a:t>&gt;</a:t>
            </a:r>
            <a:r>
              <a:rPr lang="cs-CZ" i="1" dirty="0" smtClean="0"/>
              <a:t> 950 000 Kč</a:t>
            </a:r>
          </a:p>
          <a:p>
            <a:endParaRPr lang="cs-CZ" dirty="0"/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2310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4520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cap="all" dirty="0" smtClean="0"/>
              <a:t>Finanční nastavení</a:t>
            </a:r>
            <a:endParaRPr lang="cs-CZ" cap="all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každá šablona má svoji jednotkovou cenu</a:t>
            </a:r>
          </a:p>
          <a:p>
            <a:r>
              <a:rPr lang="cs-CZ" dirty="0" smtClean="0"/>
              <a:t>jednotková cena zahrnuje i náklady na administraci</a:t>
            </a:r>
          </a:p>
          <a:p>
            <a:endParaRPr lang="cs-CZ" dirty="0" smtClean="0"/>
          </a:p>
          <a:p>
            <a:r>
              <a:rPr lang="cs-CZ" dirty="0" smtClean="0"/>
              <a:t>způsob financování: ex-ante</a:t>
            </a:r>
          </a:p>
          <a:p>
            <a:r>
              <a:rPr lang="cs-CZ" dirty="0" smtClean="0"/>
              <a:t>výše zálohové platby: 60 %</a:t>
            </a:r>
          </a:p>
          <a:p>
            <a:r>
              <a:rPr lang="cs-CZ" dirty="0" smtClean="0"/>
              <a:t>40 % proplaceno po první Zprávě o realizaci (6 měsíců)</a:t>
            </a:r>
            <a:endParaRPr lang="cs-CZ" dirty="0"/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5060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1066800"/>
          </a:xfrm>
        </p:spPr>
        <p:txBody>
          <a:bodyPr/>
          <a:lstStyle/>
          <a:p>
            <a:r>
              <a:rPr lang="cs-CZ" cap="all" dirty="0" smtClean="0"/>
              <a:t>Výběr šablon</a:t>
            </a:r>
            <a:endParaRPr lang="cs-CZ" cap="all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967271"/>
            <a:ext cx="8229600" cy="4325112"/>
          </a:xfrm>
        </p:spPr>
        <p:txBody>
          <a:bodyPr/>
          <a:lstStyle/>
          <a:p>
            <a:r>
              <a:rPr lang="cs-CZ" dirty="0" smtClean="0"/>
              <a:t>min. 1 šablonu z oblasti vyhodnocené dotazníkovým šetřením jako nejslabší – kontrola přijatelnosti projektu</a:t>
            </a:r>
          </a:p>
          <a:p>
            <a:r>
              <a:rPr lang="cs-CZ" dirty="0" smtClean="0"/>
              <a:t>výběr zbývajících šablon je na rozhodnutí školy</a:t>
            </a:r>
          </a:p>
          <a:p>
            <a:r>
              <a:rPr lang="cs-CZ" dirty="0" smtClean="0"/>
              <a:t>omezení maximálním rozpočtem</a:t>
            </a:r>
          </a:p>
          <a:p>
            <a:r>
              <a:rPr lang="cs-CZ" dirty="0" smtClean="0"/>
              <a:t>možnost volby 1 šablony vícekrát</a:t>
            </a:r>
          </a:p>
          <a:p>
            <a:r>
              <a:rPr lang="cs-CZ" dirty="0" smtClean="0"/>
              <a:t>pozor na duplicitu aktivit s jinými projekty</a:t>
            </a:r>
          </a:p>
          <a:p>
            <a:r>
              <a:rPr lang="cs-CZ" dirty="0" smtClean="0"/>
              <a:t>školy zřízené dle § 16  mají omezený výběr</a:t>
            </a:r>
            <a:endParaRPr lang="cs-CZ" dirty="0"/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1706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1865" y="764704"/>
            <a:ext cx="8229600" cy="1066800"/>
          </a:xfrm>
        </p:spPr>
        <p:txBody>
          <a:bodyPr/>
          <a:lstStyle/>
          <a:p>
            <a:r>
              <a:rPr lang="cs-CZ" cap="all" dirty="0"/>
              <a:t>O</a:t>
            </a:r>
            <a:r>
              <a:rPr lang="cs-CZ" cap="all" dirty="0" smtClean="0"/>
              <a:t>BSAH ŠABLONY</a:t>
            </a:r>
            <a:endParaRPr lang="cs-CZ" cap="all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1865" y="1794249"/>
            <a:ext cx="8229600" cy="4325112"/>
          </a:xfrm>
        </p:spPr>
        <p:txBody>
          <a:bodyPr>
            <a:normAutofit fontScale="92500" lnSpcReduction="20000"/>
          </a:bodyPr>
          <a:lstStyle/>
          <a:p>
            <a:r>
              <a:rPr lang="cs-CZ" dirty="0" smtClean="0"/>
              <a:t>číslo a název aktivity</a:t>
            </a:r>
          </a:p>
          <a:p>
            <a:r>
              <a:rPr lang="cs-CZ" dirty="0" smtClean="0"/>
              <a:t>investiční priorita</a:t>
            </a:r>
          </a:p>
          <a:p>
            <a:r>
              <a:rPr lang="cs-CZ" dirty="0" smtClean="0"/>
              <a:t>specifický cíl</a:t>
            </a:r>
          </a:p>
          <a:p>
            <a:r>
              <a:rPr lang="cs-CZ" dirty="0" smtClean="0"/>
              <a:t>cíle a popis realizace aktivity</a:t>
            </a:r>
          </a:p>
          <a:p>
            <a:r>
              <a:rPr lang="cs-CZ" dirty="0" smtClean="0"/>
              <a:t>cílová skupina</a:t>
            </a:r>
          </a:p>
          <a:p>
            <a:r>
              <a:rPr lang="cs-CZ" dirty="0" smtClean="0"/>
              <a:t>výstup aktivity</a:t>
            </a:r>
          </a:p>
          <a:p>
            <a:r>
              <a:rPr lang="cs-CZ" dirty="0" smtClean="0"/>
              <a:t>dokládání výstupů ve zprávě o realizaci projektu</a:t>
            </a:r>
          </a:p>
          <a:p>
            <a:r>
              <a:rPr lang="cs-CZ" dirty="0" smtClean="0"/>
              <a:t>dokládání výstupů pro kontrolu na místě</a:t>
            </a:r>
          </a:p>
          <a:p>
            <a:r>
              <a:rPr lang="cs-CZ" dirty="0" smtClean="0"/>
              <a:t>indikátor výstupu</a:t>
            </a:r>
          </a:p>
          <a:p>
            <a:r>
              <a:rPr lang="cs-CZ" dirty="0" smtClean="0"/>
              <a:t>celkové náklady na aktivitu v Kč</a:t>
            </a:r>
          </a:p>
          <a:p>
            <a:r>
              <a:rPr lang="cs-CZ" dirty="0" smtClean="0"/>
              <a:t>podrobná specifikace šablony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90615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33438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859" y="44624"/>
            <a:ext cx="5547437" cy="6795193"/>
          </a:xfrm>
        </p:spPr>
      </p:pic>
    </p:spTree>
    <p:extLst>
      <p:ext uri="{BB962C8B-B14F-4D97-AF65-F5344CB8AC3E}">
        <p14:creationId xmlns:p14="http://schemas.microsoft.com/office/powerpoint/2010/main" val="26349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iri Hruby\Disk Google\Virgo\MAS Bobrava\Animace OP VVV\Seminář MAS k šablonám\šablona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-26331"/>
            <a:ext cx="4505325" cy="679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516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TEMATICKÉ OBLASTI PRO MŠ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24078" indent="-514350">
              <a:buFont typeface="+mj-lt"/>
              <a:buAutoNum type="arabicPeriod"/>
            </a:pPr>
            <a:r>
              <a:rPr lang="cs-CZ" dirty="0" smtClean="0"/>
              <a:t>Personální podpora</a:t>
            </a:r>
          </a:p>
          <a:p>
            <a:pPr marL="624078" indent="-514350">
              <a:buFont typeface="+mj-lt"/>
              <a:buAutoNum type="arabicPeriod"/>
            </a:pPr>
            <a:r>
              <a:rPr lang="cs-CZ" dirty="0" smtClean="0"/>
              <a:t>Osobnostně sociální a profesní rozvoj pedagogů MŠ</a:t>
            </a:r>
          </a:p>
          <a:p>
            <a:pPr marL="624078" indent="-514350">
              <a:buFont typeface="+mj-lt"/>
              <a:buAutoNum type="arabicPeriod"/>
            </a:pPr>
            <a:r>
              <a:rPr lang="cs-CZ" dirty="0" smtClean="0"/>
              <a:t>Usnadňování přechodu dětí z MŠ do ZŠ</a:t>
            </a:r>
            <a:br>
              <a:rPr lang="cs-CZ" dirty="0" smtClean="0"/>
            </a:br>
            <a:endParaRPr lang="cs-CZ" dirty="0" smtClean="0"/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2267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560" y="800005"/>
            <a:ext cx="8229600" cy="1066800"/>
          </a:xfrm>
        </p:spPr>
        <p:txBody>
          <a:bodyPr>
            <a:normAutofit/>
          </a:bodyPr>
          <a:lstStyle/>
          <a:p>
            <a:r>
              <a:rPr lang="cs-CZ" dirty="0" smtClean="0"/>
              <a:t>1.1 ŠKOLNÍ ASISTENT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86205" y="1832052"/>
            <a:ext cx="8229600" cy="4325112"/>
          </a:xfrm>
        </p:spPr>
        <p:txBody>
          <a:bodyPr>
            <a:normAutofit/>
          </a:bodyPr>
          <a:lstStyle/>
          <a:p>
            <a:r>
              <a:rPr lang="cs-CZ" sz="2000" dirty="0"/>
              <a:t>nezaměňovat s asistentem pedagoga</a:t>
            </a:r>
          </a:p>
          <a:p>
            <a:r>
              <a:rPr lang="cs-CZ" sz="2000" dirty="0"/>
              <a:t>poskytuje základní nepedagogickou podporu, </a:t>
            </a:r>
            <a:r>
              <a:rPr lang="cs-CZ" sz="2000" dirty="0" smtClean="0"/>
              <a:t>zprostředkovává komunikaci s rodinou a školou, </a:t>
            </a:r>
            <a:r>
              <a:rPr lang="cs-CZ" sz="2000" dirty="0"/>
              <a:t>podpora při administrativní a organizační činnosti pedagoga</a:t>
            </a:r>
          </a:p>
          <a:p>
            <a:r>
              <a:rPr lang="cs-CZ" sz="2000" dirty="0"/>
              <a:t>nutnost identifikovat alespoň 3 </a:t>
            </a:r>
            <a:r>
              <a:rPr lang="cs-CZ" sz="2000" dirty="0" smtClean="0"/>
              <a:t>děti </a:t>
            </a:r>
            <a:r>
              <a:rPr lang="cs-CZ" sz="2000" dirty="0"/>
              <a:t>ohrožené školním neúspěchem</a:t>
            </a:r>
          </a:p>
          <a:p>
            <a:r>
              <a:rPr lang="cs-CZ" sz="2000" dirty="0" smtClean="0"/>
              <a:t>odborná </a:t>
            </a:r>
            <a:r>
              <a:rPr lang="cs-CZ" sz="2000" dirty="0"/>
              <a:t>kvalifikace: min. střední vzdělání (pedagogika, asistent </a:t>
            </a:r>
            <a:r>
              <a:rPr lang="cs-CZ" sz="2000" dirty="0" smtClean="0"/>
              <a:t>pedagoga)</a:t>
            </a:r>
          </a:p>
          <a:p>
            <a:r>
              <a:rPr lang="cs-CZ" sz="2000" dirty="0" smtClean="0"/>
              <a:t>min. 12 měsíců</a:t>
            </a:r>
          </a:p>
          <a:p>
            <a:r>
              <a:rPr lang="cs-CZ" sz="2000" dirty="0" smtClean="0"/>
              <a:t>doklady</a:t>
            </a:r>
            <a:r>
              <a:rPr lang="cs-CZ" sz="2000" dirty="0"/>
              <a:t>: DPČ/smlouva, report, kvalifikace, 3 žáci </a:t>
            </a:r>
            <a:r>
              <a:rPr lang="cs-CZ" sz="2000" dirty="0" smtClean="0"/>
              <a:t>OŠN</a:t>
            </a:r>
          </a:p>
          <a:p>
            <a:endParaRPr lang="cs-CZ" sz="2000" dirty="0" smtClean="0"/>
          </a:p>
          <a:p>
            <a:r>
              <a:rPr lang="cs-CZ" sz="2000" dirty="0" smtClean="0"/>
              <a:t>16 365 Kč (0,5 úvazku na 1 měsíc)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2014955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8278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066800"/>
          </a:xfrm>
        </p:spPr>
        <p:txBody>
          <a:bodyPr>
            <a:normAutofit/>
          </a:bodyPr>
          <a:lstStyle/>
          <a:p>
            <a:r>
              <a:rPr lang="cs-CZ" dirty="0" smtClean="0"/>
              <a:t>1.2 ŠKOLNÍ SPECIÁLNÍ PEDAGOG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0" y="1810003"/>
            <a:ext cx="8229600" cy="4325112"/>
          </a:xfrm>
        </p:spPr>
        <p:txBody>
          <a:bodyPr>
            <a:normAutofit/>
          </a:bodyPr>
          <a:lstStyle/>
          <a:p>
            <a:r>
              <a:rPr lang="cs-CZ" dirty="0" smtClean="0"/>
              <a:t>min. 3 děti s potřebou podpůrných opatření 1. stupně/ se SVP</a:t>
            </a:r>
          </a:p>
          <a:p>
            <a:r>
              <a:rPr lang="cs-CZ" dirty="0" smtClean="0"/>
              <a:t>odborná kvalifikace: dle zákona o PP</a:t>
            </a:r>
          </a:p>
          <a:p>
            <a:r>
              <a:rPr lang="cs-CZ" dirty="0" smtClean="0"/>
              <a:t>min. 12 měsíců</a:t>
            </a:r>
          </a:p>
          <a:p>
            <a:endParaRPr lang="cs-CZ" dirty="0" smtClean="0"/>
          </a:p>
          <a:p>
            <a:r>
              <a:rPr lang="cs-CZ" dirty="0" smtClean="0"/>
              <a:t>doklady: DPČ/smlouva, report, kvalifikace, 3x plán pedagogické podpory/</a:t>
            </a:r>
            <a:r>
              <a:rPr lang="cs-CZ" dirty="0" err="1" smtClean="0"/>
              <a:t>ind</a:t>
            </a:r>
            <a:r>
              <a:rPr lang="cs-CZ" dirty="0" smtClean="0"/>
              <a:t>. </a:t>
            </a:r>
            <a:r>
              <a:rPr lang="cs-CZ" dirty="0" err="1" smtClean="0"/>
              <a:t>vzd</a:t>
            </a:r>
            <a:r>
              <a:rPr lang="cs-CZ" dirty="0" smtClean="0"/>
              <a:t>. plán u SVP</a:t>
            </a:r>
          </a:p>
          <a:p>
            <a:pPr lvl="1"/>
            <a:endParaRPr lang="cs-CZ" dirty="0" smtClean="0"/>
          </a:p>
          <a:p>
            <a:r>
              <a:rPr lang="cs-CZ" dirty="0" smtClean="0"/>
              <a:t>29 210 Kč (0,5 úvazku na 1 měsíc)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0422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66800"/>
          </a:xfrm>
        </p:spPr>
        <p:txBody>
          <a:bodyPr>
            <a:normAutofit/>
          </a:bodyPr>
          <a:lstStyle/>
          <a:p>
            <a:r>
              <a:rPr lang="cs-CZ" dirty="0" smtClean="0"/>
              <a:t>1.3 ŠKOLNÍ PSYCHOLOG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8559" y="1759496"/>
            <a:ext cx="8229600" cy="4325112"/>
          </a:xfrm>
        </p:spPr>
        <p:txBody>
          <a:bodyPr>
            <a:normAutofit/>
          </a:bodyPr>
          <a:lstStyle/>
          <a:p>
            <a:r>
              <a:rPr lang="cs-CZ" dirty="0" smtClean="0"/>
              <a:t>min. 3 děti s potřebou podpůrných opatření 1. stupně/ se SVP</a:t>
            </a:r>
          </a:p>
          <a:p>
            <a:r>
              <a:rPr lang="cs-CZ" dirty="0" smtClean="0"/>
              <a:t>odborná kvalifikace: dle zákona o PP</a:t>
            </a:r>
          </a:p>
          <a:p>
            <a:r>
              <a:rPr lang="cs-CZ" dirty="0" smtClean="0"/>
              <a:t>min. 12 měsíců</a:t>
            </a:r>
          </a:p>
          <a:p>
            <a:endParaRPr lang="cs-CZ" dirty="0" smtClean="0"/>
          </a:p>
          <a:p>
            <a:r>
              <a:rPr lang="cs-CZ" dirty="0" smtClean="0"/>
              <a:t>doklady: DPČ/smlouva, report, kvalifikace, 3x plán pedagogické podpory/</a:t>
            </a:r>
            <a:r>
              <a:rPr lang="cs-CZ" dirty="0" err="1" smtClean="0"/>
              <a:t>ind</a:t>
            </a:r>
            <a:r>
              <a:rPr lang="cs-CZ" dirty="0" smtClean="0"/>
              <a:t>. </a:t>
            </a:r>
            <a:r>
              <a:rPr lang="cs-CZ" dirty="0" err="1" smtClean="0"/>
              <a:t>vzd</a:t>
            </a:r>
            <a:r>
              <a:rPr lang="cs-CZ" dirty="0" smtClean="0"/>
              <a:t>. plán u SVP</a:t>
            </a:r>
          </a:p>
          <a:p>
            <a:pPr lvl="1"/>
            <a:endParaRPr lang="cs-CZ" dirty="0" smtClean="0"/>
          </a:p>
          <a:p>
            <a:r>
              <a:rPr lang="cs-CZ" dirty="0" smtClean="0"/>
              <a:t>28 800 Kč (0,5 úvazku na 1 měsíc)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9282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cap="all" dirty="0" smtClean="0"/>
              <a:t>Program setkání</a:t>
            </a:r>
            <a:endParaRPr lang="cs-CZ" cap="all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Představení výzvy Podpora škol formou projektů zjednodušeného vykazování</a:t>
            </a:r>
          </a:p>
          <a:p>
            <a:pPr lvl="1"/>
            <a:r>
              <a:rPr lang="cs-CZ" dirty="0" smtClean="0"/>
              <a:t>systém podávání žádosti</a:t>
            </a:r>
          </a:p>
          <a:p>
            <a:pPr lvl="1"/>
            <a:r>
              <a:rPr lang="cs-CZ" dirty="0" smtClean="0"/>
              <a:t>základní informace a nastavení projektu</a:t>
            </a:r>
          </a:p>
          <a:p>
            <a:pPr lvl="1"/>
            <a:r>
              <a:rPr lang="cs-CZ" dirty="0" smtClean="0"/>
              <a:t>typy šablon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09853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2084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066800"/>
          </a:xfrm>
        </p:spPr>
        <p:txBody>
          <a:bodyPr>
            <a:normAutofit/>
          </a:bodyPr>
          <a:lstStyle/>
          <a:p>
            <a:r>
              <a:rPr lang="cs-CZ" dirty="0" smtClean="0"/>
              <a:t>1.4 SOCIÁLNÍ PEDAGOG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325112"/>
          </a:xfrm>
        </p:spPr>
        <p:txBody>
          <a:bodyPr>
            <a:normAutofit fontScale="85000" lnSpcReduction="20000"/>
          </a:bodyPr>
          <a:lstStyle/>
          <a:p>
            <a:r>
              <a:rPr lang="cs-CZ" dirty="0" smtClean="0"/>
              <a:t>min. 3 děti ohrožení školním neúspěchem</a:t>
            </a:r>
          </a:p>
          <a:p>
            <a:r>
              <a:rPr lang="cs-CZ" dirty="0" smtClean="0"/>
              <a:t>není pedagogický pracovník</a:t>
            </a:r>
          </a:p>
          <a:p>
            <a:r>
              <a:rPr lang="cs-CZ" dirty="0" smtClean="0"/>
              <a:t>podpora propojení školy a jinými subjekty (policie, státní zástupce, zdravotnická zařízení), mediace mezi školou, rodiči a uvedenými institucemi a pomoc s právními a sociálními otázkami</a:t>
            </a:r>
          </a:p>
          <a:p>
            <a:endParaRPr lang="cs-CZ" dirty="0" smtClean="0"/>
          </a:p>
          <a:p>
            <a:r>
              <a:rPr lang="cs-CZ" dirty="0" smtClean="0"/>
              <a:t>odborná kvalifikace: VŠ (sociální pedagogika, sociální práce)</a:t>
            </a:r>
          </a:p>
          <a:p>
            <a:r>
              <a:rPr lang="cs-CZ" dirty="0" smtClean="0"/>
              <a:t>min. 12 měsíců</a:t>
            </a:r>
          </a:p>
          <a:p>
            <a:endParaRPr lang="cs-CZ" dirty="0" smtClean="0"/>
          </a:p>
          <a:p>
            <a:r>
              <a:rPr lang="cs-CZ" dirty="0" smtClean="0"/>
              <a:t>doklady: DPČ/DPP/smlouva, report, kvalifikace, 3 děti OŠN</a:t>
            </a:r>
          </a:p>
          <a:p>
            <a:pPr lvl="1"/>
            <a:endParaRPr lang="cs-CZ" dirty="0" smtClean="0"/>
          </a:p>
          <a:p>
            <a:r>
              <a:rPr lang="cs-CZ" dirty="0" smtClean="0"/>
              <a:t>4 831 Kč (0,1 úvazku na 1 měsíc)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5989333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8796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066800"/>
          </a:xfrm>
        </p:spPr>
        <p:txBody>
          <a:bodyPr>
            <a:normAutofit/>
          </a:bodyPr>
          <a:lstStyle/>
          <a:p>
            <a:r>
              <a:rPr lang="cs-CZ" dirty="0" smtClean="0"/>
              <a:t>1.5 CHŮVA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829002"/>
            <a:ext cx="8229600" cy="4325112"/>
          </a:xfrm>
        </p:spPr>
        <p:txBody>
          <a:bodyPr>
            <a:normAutofit fontScale="77500" lnSpcReduction="20000"/>
          </a:bodyPr>
          <a:lstStyle/>
          <a:p>
            <a:r>
              <a:rPr lang="cs-CZ" dirty="0" smtClean="0"/>
              <a:t>cílem je personální podpora předškolním pedagogům, kteří integrují do dětského kolektivu dvouleté děti </a:t>
            </a:r>
          </a:p>
          <a:p>
            <a:r>
              <a:rPr lang="cs-CZ" dirty="0" smtClean="0"/>
              <a:t>min. 2 dvouleté děti (které dovrší 3 let nejdříve ve 2. pololetí </a:t>
            </a:r>
            <a:r>
              <a:rPr lang="cs-CZ" dirty="0" err="1" smtClean="0"/>
              <a:t>šk</a:t>
            </a:r>
            <a:r>
              <a:rPr lang="cs-CZ" dirty="0" smtClean="0"/>
              <a:t>. r.)</a:t>
            </a:r>
          </a:p>
          <a:p>
            <a:r>
              <a:rPr lang="cs-CZ" dirty="0" smtClean="0"/>
              <a:t>pomoc PP s péčí o dvouleté děti, zejména v oblasti sebeobsluhy dítěte, zajištění bezpečnosti a individuálních potřeb dítěte</a:t>
            </a:r>
          </a:p>
          <a:p>
            <a:r>
              <a:rPr lang="cs-CZ" dirty="0" smtClean="0"/>
              <a:t>není pedagogickým pracovníkem</a:t>
            </a:r>
          </a:p>
          <a:p>
            <a:r>
              <a:rPr lang="cs-CZ" dirty="0" smtClean="0"/>
              <a:t>odborná kvalifikace: dle NSK (Chůva pro děti do zahájení povinné školní docházky či Chůva pro dětské koutky)</a:t>
            </a:r>
          </a:p>
          <a:p>
            <a:endParaRPr lang="cs-CZ" dirty="0" smtClean="0"/>
          </a:p>
          <a:p>
            <a:r>
              <a:rPr lang="cs-CZ" dirty="0" smtClean="0"/>
              <a:t>doklady: DPČ/DPP/smlouva, report, kvalifikace, 2 dvouleté děti</a:t>
            </a:r>
          </a:p>
          <a:p>
            <a:pPr lvl="1"/>
            <a:endParaRPr lang="cs-CZ" dirty="0" smtClean="0"/>
          </a:p>
          <a:p>
            <a:r>
              <a:rPr lang="cs-CZ" dirty="0" smtClean="0"/>
              <a:t>16 746 Kč (0,5 úvazku na 1 měsíc)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43596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2.1 OSOBNOSTNĚ SOCIÁLNÍ ROZVOJ PP MŠ - 40 HODIN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71601" y="1903512"/>
            <a:ext cx="8229600" cy="4325112"/>
          </a:xfrm>
        </p:spPr>
        <p:txBody>
          <a:bodyPr>
            <a:normAutofit/>
          </a:bodyPr>
          <a:lstStyle/>
          <a:p>
            <a:r>
              <a:rPr lang="cs-CZ" sz="2400" dirty="0" smtClean="0"/>
              <a:t>pouze akreditované prezenční kurzy</a:t>
            </a:r>
          </a:p>
          <a:p>
            <a:r>
              <a:rPr lang="cs-CZ" sz="2400" dirty="0" smtClean="0"/>
              <a:t>tematické zaměření na rozvoj sebepoznání, osobních kvalit, komunikativní a kooperativní dovednosti, profesionální sebereflexe pedagogů apod.</a:t>
            </a:r>
          </a:p>
          <a:p>
            <a:r>
              <a:rPr lang="cs-CZ" sz="2400" dirty="0" smtClean="0"/>
              <a:t>kurz bude obsahovat teoretickou i praktickou část, musí obsah min. 4 témata z metodického výkladu</a:t>
            </a:r>
          </a:p>
          <a:p>
            <a:r>
              <a:rPr lang="cs-CZ" sz="2400" dirty="0" smtClean="0"/>
              <a:t>doklady: osvědčení o absolvování DVPP</a:t>
            </a:r>
            <a:endParaRPr lang="cs-CZ" dirty="0" smtClean="0"/>
          </a:p>
          <a:p>
            <a:r>
              <a:rPr lang="cs-CZ" sz="2400" dirty="0" smtClean="0"/>
              <a:t>25 520 Kč (1 kurz pro 1 pedagogického pracovníka)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907704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1459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2.2 </a:t>
            </a:r>
            <a:r>
              <a:rPr lang="cs-CZ" dirty="0"/>
              <a:t>OSOBNOSTNĚ SOCIÁLNÍ ROZVOJ PP MŠ - </a:t>
            </a:r>
            <a:r>
              <a:rPr lang="cs-CZ" dirty="0" smtClean="0"/>
              <a:t>16 HODIN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000" dirty="0"/>
              <a:t>pouze akreditované prezenční kurzy</a:t>
            </a:r>
          </a:p>
          <a:p>
            <a:r>
              <a:rPr lang="cs-CZ" sz="2000" dirty="0"/>
              <a:t>tematické zaměření na rozvoj sebepoznání, osobních kvalit, komunikativní a kooperativní dovednosti, profesionální sebereflexe pedagogů apod.</a:t>
            </a:r>
          </a:p>
          <a:p>
            <a:r>
              <a:rPr lang="cs-CZ" sz="2000" dirty="0"/>
              <a:t>kurz bude obsahovat teoretickou i praktickou část, musí obsah min. 4 témata z metodického výkladu</a:t>
            </a:r>
          </a:p>
          <a:p>
            <a:endParaRPr lang="cs-CZ" sz="2000" dirty="0"/>
          </a:p>
          <a:p>
            <a:r>
              <a:rPr lang="cs-CZ" sz="2000" dirty="0"/>
              <a:t>doklady: osvědčení o absolvování DVPP</a:t>
            </a:r>
          </a:p>
          <a:p>
            <a:pPr lvl="1"/>
            <a:endParaRPr lang="cs-CZ" sz="2000" dirty="0"/>
          </a:p>
          <a:p>
            <a:r>
              <a:rPr lang="cs-CZ" sz="2000" dirty="0" smtClean="0"/>
              <a:t>6 380 Kč (1 </a:t>
            </a:r>
            <a:r>
              <a:rPr lang="cs-CZ" sz="2000" dirty="0"/>
              <a:t>kurz pro 1 pedagogického pracovníka)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19116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4665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66800"/>
          </a:xfrm>
        </p:spPr>
        <p:txBody>
          <a:bodyPr>
            <a:normAutofit/>
          </a:bodyPr>
          <a:lstStyle/>
          <a:p>
            <a:r>
              <a:rPr lang="cs-CZ" dirty="0" smtClean="0"/>
              <a:t>2.3 VZDĚLÁVÁNÍ PP – DVPP 16 HODIN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1865" y="1724743"/>
            <a:ext cx="8229600" cy="4325112"/>
          </a:xfrm>
        </p:spPr>
        <p:txBody>
          <a:bodyPr>
            <a:normAutofit/>
          </a:bodyPr>
          <a:lstStyle/>
          <a:p>
            <a:r>
              <a:rPr lang="cs-CZ" dirty="0" smtClean="0"/>
              <a:t>varianty</a:t>
            </a:r>
          </a:p>
          <a:p>
            <a:pPr lvl="1"/>
            <a:r>
              <a:rPr lang="cs-CZ" dirty="0" smtClean="0"/>
              <a:t>čtenářská </a:t>
            </a:r>
            <a:r>
              <a:rPr lang="cs-CZ" dirty="0" err="1" smtClean="0"/>
              <a:t>pregramotnost</a:t>
            </a:r>
            <a:endParaRPr lang="cs-CZ" dirty="0" smtClean="0"/>
          </a:p>
          <a:p>
            <a:pPr lvl="1"/>
            <a:r>
              <a:rPr lang="cs-CZ" dirty="0" smtClean="0"/>
              <a:t>matematická </a:t>
            </a:r>
            <a:r>
              <a:rPr lang="cs-CZ" dirty="0" err="1" smtClean="0"/>
              <a:t>pregramotnost</a:t>
            </a:r>
            <a:endParaRPr lang="cs-CZ" dirty="0" smtClean="0"/>
          </a:p>
          <a:p>
            <a:pPr lvl="1"/>
            <a:r>
              <a:rPr lang="cs-CZ" dirty="0" smtClean="0"/>
              <a:t>inkluze</a:t>
            </a:r>
          </a:p>
          <a:p>
            <a:r>
              <a:rPr lang="cs-CZ" dirty="0" smtClean="0"/>
              <a:t>pouze prezenční akreditované kurzy</a:t>
            </a:r>
          </a:p>
          <a:p>
            <a:r>
              <a:rPr lang="cs-CZ" dirty="0" smtClean="0"/>
              <a:t>doklady: osvědčení o absolvování DVPP</a:t>
            </a:r>
            <a:endParaRPr lang="cs-CZ" dirty="0"/>
          </a:p>
          <a:p>
            <a:pPr lvl="1"/>
            <a:endParaRPr lang="cs-CZ" dirty="0" smtClean="0"/>
          </a:p>
          <a:p>
            <a:r>
              <a:rPr lang="cs-CZ" dirty="0" smtClean="0"/>
              <a:t>6 380 Kč (1 kurz pro 1 pedagogického pracovníka)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0943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2338" y="764704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2.4 SPECIFIKA PRÁCE PEDAGOGA S DVOULETÝMI DĚTMI V MŠ – 24 HODIN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2338" y="1916832"/>
            <a:ext cx="8229600" cy="4325112"/>
          </a:xfrm>
        </p:spPr>
        <p:txBody>
          <a:bodyPr>
            <a:normAutofit/>
          </a:bodyPr>
          <a:lstStyle/>
          <a:p>
            <a:r>
              <a:rPr lang="cs-CZ" sz="2400" dirty="0" smtClean="0"/>
              <a:t>zaměření na osobnostně sociální rozvoj dvouletých dětí v mateřské škole</a:t>
            </a:r>
          </a:p>
          <a:p>
            <a:r>
              <a:rPr lang="cs-CZ" sz="2400" dirty="0" smtClean="0"/>
              <a:t>pouze prezenční akreditované kurzy</a:t>
            </a:r>
          </a:p>
          <a:p>
            <a:r>
              <a:rPr lang="cs-CZ" sz="2400" dirty="0"/>
              <a:t>kurz bude obsahovat teoretickou i praktickou část, musí obsah min. 4 témata z metodického výkladu</a:t>
            </a:r>
          </a:p>
          <a:p>
            <a:endParaRPr lang="cs-CZ" sz="2400" dirty="0"/>
          </a:p>
          <a:p>
            <a:r>
              <a:rPr lang="cs-CZ" sz="2400" dirty="0"/>
              <a:t>doklady: osvědčení o absolvování DVPP</a:t>
            </a:r>
          </a:p>
          <a:p>
            <a:pPr lvl="1"/>
            <a:endParaRPr lang="cs-CZ" sz="2400" dirty="0"/>
          </a:p>
          <a:p>
            <a:r>
              <a:rPr lang="cs-CZ" sz="2400" dirty="0" smtClean="0"/>
              <a:t>9 570 Kč </a:t>
            </a:r>
            <a:r>
              <a:rPr lang="cs-CZ" sz="2400" dirty="0"/>
              <a:t>(1 kurz pro 1 pedagogického pracovníka</a:t>
            </a:r>
            <a:r>
              <a:rPr lang="cs-CZ" sz="2400" dirty="0" smtClean="0"/>
              <a:t>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91088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9270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4569" y="800005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2.5 PROFESNÍ ROZVOJ PŘEDŠKOLNÍCH PEDAGOGŮ PROSTŘEDNICTVÍM SUPERVIZE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866805"/>
            <a:ext cx="8229600" cy="4325112"/>
          </a:xfrm>
        </p:spPr>
        <p:txBody>
          <a:bodyPr>
            <a:normAutofit fontScale="92500"/>
          </a:bodyPr>
          <a:lstStyle/>
          <a:p>
            <a:r>
              <a:rPr lang="cs-CZ" dirty="0" smtClean="0"/>
              <a:t>skupinová supervize v celkovém rozsahu 20 hodin/</a:t>
            </a:r>
            <a:r>
              <a:rPr lang="cs-CZ" dirty="0" err="1" smtClean="0"/>
              <a:t>šk</a:t>
            </a:r>
            <a:r>
              <a:rPr lang="cs-CZ" dirty="0" smtClean="0"/>
              <a:t>. rok doplněnou o individuální supervizi v celkovém rozsahu 10 hod./ </a:t>
            </a:r>
            <a:r>
              <a:rPr lang="cs-CZ" dirty="0" err="1" smtClean="0"/>
              <a:t>šk</a:t>
            </a:r>
            <a:r>
              <a:rPr lang="cs-CZ" dirty="0" smtClean="0"/>
              <a:t>. rok</a:t>
            </a:r>
          </a:p>
          <a:p>
            <a:r>
              <a:rPr lang="cs-CZ" dirty="0" smtClean="0"/>
              <a:t>skupinové supervize se zúčastní alespoň ½ </a:t>
            </a:r>
            <a:r>
              <a:rPr lang="cs-CZ" dirty="0" err="1" smtClean="0"/>
              <a:t>pedag</a:t>
            </a:r>
            <a:r>
              <a:rPr lang="cs-CZ" dirty="0" smtClean="0"/>
              <a:t>. sboru</a:t>
            </a:r>
          </a:p>
          <a:p>
            <a:r>
              <a:rPr lang="cs-CZ" dirty="0" smtClean="0"/>
              <a:t>pokud má </a:t>
            </a:r>
            <a:r>
              <a:rPr lang="cs-CZ" dirty="0" err="1" smtClean="0"/>
              <a:t>pedag</a:t>
            </a:r>
            <a:r>
              <a:rPr lang="cs-CZ" dirty="0" smtClean="0"/>
              <a:t>. sbor čítá 18 pedagogů a více, možno volit násobně</a:t>
            </a:r>
          </a:p>
          <a:p>
            <a:endParaRPr lang="cs-CZ" dirty="0" smtClean="0"/>
          </a:p>
          <a:p>
            <a:r>
              <a:rPr lang="cs-CZ" dirty="0" smtClean="0"/>
              <a:t>doklady: prezenční listiny, popis průběhu</a:t>
            </a:r>
            <a:endParaRPr lang="cs-CZ" dirty="0"/>
          </a:p>
          <a:p>
            <a:pPr lvl="1"/>
            <a:endParaRPr lang="cs-CZ" dirty="0" smtClean="0"/>
          </a:p>
          <a:p>
            <a:r>
              <a:rPr lang="cs-CZ" dirty="0"/>
              <a:t>3</a:t>
            </a:r>
            <a:r>
              <a:rPr lang="cs-CZ" dirty="0" smtClean="0"/>
              <a:t>2 550 Kč (1 cyklus)</a:t>
            </a:r>
          </a:p>
        </p:txBody>
      </p:sp>
    </p:spTree>
    <p:extLst>
      <p:ext uri="{BB962C8B-B14F-4D97-AF65-F5344CB8AC3E}">
        <p14:creationId xmlns:p14="http://schemas.microsoft.com/office/powerpoint/2010/main" val="350717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2.6 SDÍLENÍ ZKUŠENOSTÍ PEDAGOGŮ Z RŮZNÝCH ŠKOL PROSTŘEDNICTVÍM VZÁJEMNÝCH NÁVŠTĚV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4009632"/>
          </a:xfrm>
        </p:spPr>
        <p:txBody>
          <a:bodyPr>
            <a:normAutofit/>
          </a:bodyPr>
          <a:lstStyle/>
          <a:p>
            <a:r>
              <a:rPr lang="cs-CZ" sz="2200" dirty="0" smtClean="0"/>
              <a:t>PP </a:t>
            </a:r>
            <a:r>
              <a:rPr lang="cs-CZ" sz="2200" dirty="0"/>
              <a:t>s vedením školy identifikuje oblast pro rozvoj -</a:t>
            </a:r>
            <a:r>
              <a:rPr lang="en-US" sz="2200" dirty="0"/>
              <a:t>&gt;</a:t>
            </a:r>
            <a:r>
              <a:rPr lang="cs-CZ" sz="2200" dirty="0"/>
              <a:t> výběr hostitelské školy -</a:t>
            </a:r>
            <a:r>
              <a:rPr lang="en-US" sz="2200" dirty="0"/>
              <a:t>&gt;</a:t>
            </a:r>
            <a:r>
              <a:rPr lang="cs-CZ" sz="2200" dirty="0"/>
              <a:t> pedagog průvodce = vzájemné vzdělávání</a:t>
            </a:r>
          </a:p>
          <a:p>
            <a:r>
              <a:rPr lang="cs-CZ" sz="2200" dirty="0"/>
              <a:t>min. 16 hodin spolupráce během 10 měsíců – min. 2 návštěvy, min. ½ hodin na návštěvách, zbývající část dle uvážení (příprava, reflexe, doporučení pro další práci)</a:t>
            </a:r>
          </a:p>
          <a:p>
            <a:r>
              <a:rPr lang="cs-CZ" sz="2200" dirty="0" smtClean="0"/>
              <a:t>doklady</a:t>
            </a:r>
            <a:r>
              <a:rPr lang="cs-CZ" sz="2200" dirty="0"/>
              <a:t>: zápis o návštěvách - jména, data, reflexe, zhodnocení; zápis z interního sdílení zkušeností pro ostatní PP školy</a:t>
            </a:r>
          </a:p>
          <a:p>
            <a:pPr lvl="1"/>
            <a:endParaRPr lang="cs-CZ" sz="2200" dirty="0" smtClean="0"/>
          </a:p>
          <a:p>
            <a:r>
              <a:rPr lang="cs-CZ" sz="2200" dirty="0" smtClean="0"/>
              <a:t>15 456 Kč (1 cyklus)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28852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6841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3.1 PREVENCE LOGOPEDICKÝCH VAD A PROBLÉMŮ KOMUNIKAČNÍCH SCHOPNOSTÍ U DĚTÍ V MŠ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937624"/>
          </a:xfrm>
        </p:spPr>
        <p:txBody>
          <a:bodyPr>
            <a:normAutofit/>
          </a:bodyPr>
          <a:lstStyle/>
          <a:p>
            <a:r>
              <a:rPr lang="cs-CZ" sz="2200" dirty="0" smtClean="0"/>
              <a:t>DVPP v rozsahu min. 56 hod. se zaměřením na podporu znalostí a praktických dovedností pedagogů v oblasti logopedické prevence u dětí předškolního věku</a:t>
            </a:r>
          </a:p>
          <a:p>
            <a:r>
              <a:rPr lang="cs-CZ" sz="2200" dirty="0" smtClean="0"/>
              <a:t>vzdělávací program musí být akreditovaný</a:t>
            </a:r>
          </a:p>
          <a:p>
            <a:r>
              <a:rPr lang="cs-CZ" sz="2200" dirty="0" smtClean="0"/>
              <a:t>praktická část alespoň 20 hodin</a:t>
            </a:r>
          </a:p>
          <a:p>
            <a:pPr marL="109728" indent="0">
              <a:buNone/>
            </a:pPr>
            <a:endParaRPr lang="cs-CZ" sz="2200" dirty="0"/>
          </a:p>
          <a:p>
            <a:r>
              <a:rPr lang="cs-CZ" sz="2200" dirty="0" smtClean="0"/>
              <a:t>doklady: osvědčení o DVPP</a:t>
            </a:r>
            <a:endParaRPr lang="cs-CZ" sz="2200" dirty="0"/>
          </a:p>
          <a:p>
            <a:pPr lvl="1"/>
            <a:endParaRPr lang="cs-CZ" sz="2200" dirty="0" smtClean="0"/>
          </a:p>
          <a:p>
            <a:r>
              <a:rPr lang="cs-CZ" sz="2200" dirty="0" smtClean="0"/>
              <a:t>22 330 Kč (1 kurz pro 1 PP)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2147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3.2 INDIVIDUALIZACE VZDĚLÁVÁNÍ V MŠ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200" dirty="0"/>
              <a:t>DVPP v rozsahu min. </a:t>
            </a:r>
            <a:r>
              <a:rPr lang="cs-CZ" sz="2200" dirty="0" smtClean="0"/>
              <a:t>40 </a:t>
            </a:r>
            <a:r>
              <a:rPr lang="cs-CZ" sz="2200" dirty="0"/>
              <a:t>hod. se </a:t>
            </a:r>
            <a:r>
              <a:rPr lang="cs-CZ" sz="2200" dirty="0" smtClean="0"/>
              <a:t>zaměřením </a:t>
            </a:r>
            <a:r>
              <a:rPr lang="cs-CZ" sz="2200" dirty="0"/>
              <a:t>na </a:t>
            </a:r>
            <a:r>
              <a:rPr lang="cs-CZ" sz="2200" dirty="0" smtClean="0"/>
              <a:t>prohloubení znalostí a dovedností </a:t>
            </a:r>
            <a:r>
              <a:rPr lang="cs-CZ" sz="2200" dirty="0"/>
              <a:t>pedagogů </a:t>
            </a:r>
            <a:r>
              <a:rPr lang="cs-CZ" sz="2200" dirty="0" smtClean="0"/>
              <a:t>k vedení dětského portfolia a v metodách/programech zaměřených na vnitřní diferenciaci a individualizaci ve vzdělávání předškolních dětí</a:t>
            </a:r>
            <a:endParaRPr lang="cs-CZ" sz="2200" dirty="0"/>
          </a:p>
          <a:p>
            <a:r>
              <a:rPr lang="cs-CZ" sz="2200" dirty="0"/>
              <a:t>vzdělávací program musí být akreditovaný</a:t>
            </a:r>
          </a:p>
          <a:p>
            <a:r>
              <a:rPr lang="cs-CZ" sz="2200" dirty="0" smtClean="0"/>
              <a:t>teoretická i praktická </a:t>
            </a:r>
            <a:r>
              <a:rPr lang="cs-CZ" sz="2200" dirty="0"/>
              <a:t>část </a:t>
            </a:r>
            <a:endParaRPr lang="cs-CZ" sz="2200" dirty="0" smtClean="0"/>
          </a:p>
          <a:p>
            <a:endParaRPr lang="cs-CZ" sz="2200" dirty="0" smtClean="0"/>
          </a:p>
          <a:p>
            <a:r>
              <a:rPr lang="cs-CZ" sz="2200" dirty="0"/>
              <a:t>doklady: osvědčení o DVPP</a:t>
            </a:r>
          </a:p>
          <a:p>
            <a:pPr marL="411480" lvl="1" indent="0">
              <a:buNone/>
            </a:pPr>
            <a:endParaRPr lang="cs-CZ" sz="2200" dirty="0"/>
          </a:p>
          <a:p>
            <a:r>
              <a:rPr lang="cs-CZ" sz="2200" dirty="0" smtClean="0"/>
              <a:t>15 950 </a:t>
            </a:r>
            <a:r>
              <a:rPr lang="cs-CZ" sz="2200" dirty="0"/>
              <a:t>Kč (1 kurz pro 1 PP)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3419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3608" y="1484784"/>
            <a:ext cx="7036554" cy="4324350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6588224" y="1412776"/>
            <a:ext cx="1584176" cy="3384376"/>
          </a:xfrm>
          <a:prstGeom prst="rect">
            <a:avLst/>
          </a:prstGeom>
          <a:noFill/>
          <a:ln w="57150">
            <a:solidFill>
              <a:srgbClr val="66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7" name="Obrázek 6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9105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3.3 ODBORNĚ ZAMĚŘENÁ TEMATICKÁ SETKÁVÁNÍ A SPOLUPRÁCE S RODIČI DĚTÍ V MŠ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200" dirty="0" smtClean="0"/>
              <a:t>odborně zaměřená tematická setkávání rodičů za účasti externího odborníka na téma týkající se </a:t>
            </a:r>
            <a:r>
              <a:rPr lang="cs-CZ" sz="2200" b="1" dirty="0" smtClean="0"/>
              <a:t>usnadnění přechodu dětí do ZŠ</a:t>
            </a:r>
          </a:p>
          <a:p>
            <a:r>
              <a:rPr lang="cs-CZ" sz="2200" dirty="0" smtClean="0"/>
              <a:t>min. rozsah 12 hodin (např. 6 setkání po 2 hod.)</a:t>
            </a:r>
          </a:p>
          <a:p>
            <a:r>
              <a:rPr lang="cs-CZ" sz="2200" dirty="0" smtClean="0"/>
              <a:t>pro skupinu min. 8 rodičů</a:t>
            </a:r>
          </a:p>
          <a:p>
            <a:pPr marL="109728" indent="0">
              <a:buNone/>
            </a:pPr>
            <a:endParaRPr lang="cs-CZ" sz="2200" dirty="0"/>
          </a:p>
          <a:p>
            <a:r>
              <a:rPr lang="cs-CZ" sz="2200" dirty="0" smtClean="0"/>
              <a:t>doklady: zápis o setkáních, prezenční listiny</a:t>
            </a:r>
          </a:p>
          <a:p>
            <a:endParaRPr lang="cs-CZ" sz="2200" dirty="0"/>
          </a:p>
          <a:p>
            <a:r>
              <a:rPr lang="cs-CZ" sz="2200" dirty="0" smtClean="0"/>
              <a:t>50 394 Kč (1 cyklus)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5808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TEMATICKÉ OBLASTI PRO ZŠ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24078" indent="-514350">
              <a:buFont typeface="+mj-lt"/>
              <a:buAutoNum type="arabicPeriod"/>
            </a:pPr>
            <a:r>
              <a:rPr lang="cs-CZ" dirty="0" smtClean="0"/>
              <a:t>Personální podpora</a:t>
            </a:r>
          </a:p>
          <a:p>
            <a:pPr marL="624078" indent="-514350">
              <a:buFont typeface="+mj-lt"/>
              <a:buAutoNum type="arabicPeriod"/>
            </a:pPr>
            <a:r>
              <a:rPr lang="cs-CZ" dirty="0" smtClean="0"/>
              <a:t>Osobnostně sociální a profesní rozvoj pedagogů ZŠ</a:t>
            </a:r>
          </a:p>
          <a:p>
            <a:pPr marL="624078" indent="-514350">
              <a:buFont typeface="+mj-lt"/>
              <a:buAutoNum type="arabicPeriod"/>
            </a:pPr>
            <a:r>
              <a:rPr lang="cs-CZ" dirty="0" smtClean="0"/>
              <a:t>Extrakurikulární rozvojové aktivity ZŠ</a:t>
            </a:r>
          </a:p>
          <a:p>
            <a:pPr marL="624078" indent="-514350">
              <a:buFont typeface="+mj-lt"/>
              <a:buAutoNum type="arabicPeriod"/>
            </a:pPr>
            <a:r>
              <a:rPr lang="cs-CZ" dirty="0" smtClean="0"/>
              <a:t>Spolupráce s rodiči žáků ZŠ</a:t>
            </a:r>
            <a:br>
              <a:rPr lang="cs-CZ" dirty="0" smtClean="0"/>
            </a:br>
            <a:endParaRPr lang="cs-CZ" dirty="0" smtClean="0"/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909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1.1 ŠKOLNÍ ASISTENT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200" dirty="0"/>
              <a:t>nezaměňovat s asistentem pedagoga</a:t>
            </a:r>
          </a:p>
          <a:p>
            <a:r>
              <a:rPr lang="cs-CZ" sz="2200" dirty="0"/>
              <a:t>poskytuje základní nepedagogickou podporu, rozvoj mimoškolních aktivit, podpora při administrativní a organizační činnosti pedagoga</a:t>
            </a:r>
          </a:p>
          <a:p>
            <a:r>
              <a:rPr lang="cs-CZ" sz="2200" dirty="0"/>
              <a:t>nutnost identifikovat alespoň 3 žáky ohrožené školním neúspěchem</a:t>
            </a:r>
          </a:p>
          <a:p>
            <a:r>
              <a:rPr lang="cs-CZ" sz="2200" dirty="0" smtClean="0"/>
              <a:t>odborná </a:t>
            </a:r>
            <a:r>
              <a:rPr lang="cs-CZ" sz="2200" dirty="0"/>
              <a:t>kvalifikace: min. střední vzdělání (pedagogika, asistent </a:t>
            </a:r>
            <a:r>
              <a:rPr lang="cs-CZ" sz="2200" dirty="0" smtClean="0"/>
              <a:t>pedagoga)</a:t>
            </a:r>
          </a:p>
          <a:p>
            <a:r>
              <a:rPr lang="cs-CZ" sz="2200" dirty="0" smtClean="0"/>
              <a:t>min. 12 měsíců</a:t>
            </a:r>
          </a:p>
          <a:p>
            <a:r>
              <a:rPr lang="cs-CZ" sz="2200" dirty="0" smtClean="0"/>
              <a:t>doklady</a:t>
            </a:r>
            <a:r>
              <a:rPr lang="cs-CZ" sz="2200" dirty="0"/>
              <a:t>: DPČ/smlouva, report, kvalifikace, 3 žáci </a:t>
            </a:r>
            <a:r>
              <a:rPr lang="cs-CZ" sz="2200" dirty="0" smtClean="0"/>
              <a:t>OŠN</a:t>
            </a:r>
          </a:p>
          <a:p>
            <a:endParaRPr lang="cs-CZ" sz="2200" dirty="0" smtClean="0"/>
          </a:p>
          <a:p>
            <a:r>
              <a:rPr lang="cs-CZ" sz="2200" dirty="0" smtClean="0"/>
              <a:t>16 365 Kč (0,5 úvazku na 1 měsíc)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32887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1.2 ŠKOLNÍ SPECIÁLNÍ PEDAGOG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200" dirty="0" smtClean="0"/>
              <a:t>min. 3 žáci s potřebou podpůrných opatření 1. stupně/ se SVP</a:t>
            </a:r>
          </a:p>
          <a:p>
            <a:r>
              <a:rPr lang="cs-CZ" sz="2200" dirty="0" smtClean="0"/>
              <a:t>odborná kvalifikace: dle zákona o PP</a:t>
            </a:r>
          </a:p>
          <a:p>
            <a:r>
              <a:rPr lang="cs-CZ" sz="2200" dirty="0" smtClean="0"/>
              <a:t>min. 12 měsíců</a:t>
            </a:r>
          </a:p>
          <a:p>
            <a:endParaRPr lang="cs-CZ" sz="2200" dirty="0" smtClean="0"/>
          </a:p>
          <a:p>
            <a:r>
              <a:rPr lang="cs-CZ" sz="2200" dirty="0" smtClean="0"/>
              <a:t>doklady: DPČ/smlouva, report, kvalifikace, 3x plán pedagogické podpory/</a:t>
            </a:r>
            <a:r>
              <a:rPr lang="cs-CZ" sz="2200" dirty="0" err="1" smtClean="0"/>
              <a:t>ind</a:t>
            </a:r>
            <a:r>
              <a:rPr lang="cs-CZ" sz="2200" dirty="0" smtClean="0"/>
              <a:t>. </a:t>
            </a:r>
            <a:r>
              <a:rPr lang="cs-CZ" sz="2200" dirty="0" err="1" smtClean="0"/>
              <a:t>vzd</a:t>
            </a:r>
            <a:r>
              <a:rPr lang="cs-CZ" sz="2200" dirty="0" smtClean="0"/>
              <a:t>. plán u SVP</a:t>
            </a:r>
          </a:p>
          <a:p>
            <a:pPr lvl="1"/>
            <a:endParaRPr lang="cs-CZ" sz="2200" dirty="0" smtClean="0"/>
          </a:p>
          <a:p>
            <a:r>
              <a:rPr lang="cs-CZ" sz="2200" dirty="0" smtClean="0"/>
              <a:t>29 210 Kč (0,5 úvazku na 1 měsíc)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0760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1.3 ŠKOLNÍ PSYCHOLOG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200" dirty="0" smtClean="0"/>
              <a:t>min. 3 žáci s potřebou podpůrných opatření 1. stupně/ se SVP</a:t>
            </a:r>
          </a:p>
          <a:p>
            <a:r>
              <a:rPr lang="cs-CZ" sz="2200" dirty="0" smtClean="0"/>
              <a:t>odborná kvalifikace: dle zákona o PP</a:t>
            </a:r>
          </a:p>
          <a:p>
            <a:r>
              <a:rPr lang="cs-CZ" sz="2200" dirty="0" smtClean="0"/>
              <a:t>min. 12 měsíců</a:t>
            </a:r>
          </a:p>
          <a:p>
            <a:endParaRPr lang="cs-CZ" sz="2200" dirty="0" smtClean="0"/>
          </a:p>
          <a:p>
            <a:r>
              <a:rPr lang="cs-CZ" sz="2200" dirty="0" smtClean="0"/>
              <a:t>doklady: DPČ/smlouva, report, kvalifikace, 3x plán pedagogické podpory/</a:t>
            </a:r>
            <a:r>
              <a:rPr lang="cs-CZ" sz="2200" dirty="0" err="1" smtClean="0"/>
              <a:t>ind</a:t>
            </a:r>
            <a:r>
              <a:rPr lang="cs-CZ" sz="2200" dirty="0" smtClean="0"/>
              <a:t>. </a:t>
            </a:r>
            <a:r>
              <a:rPr lang="cs-CZ" sz="2200" dirty="0" err="1" smtClean="0"/>
              <a:t>vzd</a:t>
            </a:r>
            <a:r>
              <a:rPr lang="cs-CZ" sz="2200" dirty="0" smtClean="0"/>
              <a:t>. plán u SVP</a:t>
            </a:r>
          </a:p>
          <a:p>
            <a:pPr lvl="1"/>
            <a:endParaRPr lang="cs-CZ" sz="2200" dirty="0" smtClean="0"/>
          </a:p>
          <a:p>
            <a:r>
              <a:rPr lang="cs-CZ" sz="2200" dirty="0" smtClean="0"/>
              <a:t>28 800 Kč (0,5 úvazku na 1 měsíc)</a:t>
            </a:r>
          </a:p>
        </p:txBody>
      </p:sp>
      <p:pic>
        <p:nvPicPr>
          <p:cNvPr id="6" name="Obrázek 5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9143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40296" y="764704"/>
            <a:ext cx="8229600" cy="1066800"/>
          </a:xfrm>
        </p:spPr>
        <p:txBody>
          <a:bodyPr>
            <a:normAutofit/>
          </a:bodyPr>
          <a:lstStyle/>
          <a:p>
            <a:r>
              <a:rPr lang="cs-CZ" dirty="0" smtClean="0"/>
              <a:t>1.4 SOCIÁLNÍ PEDAGOG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42392" y="1831504"/>
            <a:ext cx="8229600" cy="4325112"/>
          </a:xfrm>
        </p:spPr>
        <p:txBody>
          <a:bodyPr>
            <a:normAutofit/>
          </a:bodyPr>
          <a:lstStyle/>
          <a:p>
            <a:r>
              <a:rPr lang="cs-CZ" sz="2200" dirty="0" smtClean="0"/>
              <a:t>min. 3 žáci ohrožení školním neúspěchem</a:t>
            </a:r>
          </a:p>
          <a:p>
            <a:r>
              <a:rPr lang="cs-CZ" sz="2200" dirty="0" smtClean="0"/>
              <a:t>není pedagogický pracovník</a:t>
            </a:r>
          </a:p>
          <a:p>
            <a:r>
              <a:rPr lang="cs-CZ" sz="2200" dirty="0" smtClean="0"/>
              <a:t>podpora vzdělávání soc. znevýhodněných žáků, prevence obtíží v oblasti chování, včasné odhalení ohrožených dětí</a:t>
            </a:r>
          </a:p>
          <a:p>
            <a:r>
              <a:rPr lang="cs-CZ" sz="2200" dirty="0" smtClean="0"/>
              <a:t>odborná kvalifikace: VŠ (sociální pedagogika, sociální práce)</a:t>
            </a:r>
          </a:p>
          <a:p>
            <a:r>
              <a:rPr lang="cs-CZ" sz="2200" dirty="0" smtClean="0"/>
              <a:t>min. 12 měsíců</a:t>
            </a:r>
          </a:p>
          <a:p>
            <a:endParaRPr lang="cs-CZ" sz="2200" dirty="0" smtClean="0"/>
          </a:p>
          <a:p>
            <a:r>
              <a:rPr lang="cs-CZ" sz="2200" dirty="0" smtClean="0"/>
              <a:t>doklady: DPČ/smlouva, report, kvalifikace, 3 žáci OŠN</a:t>
            </a:r>
          </a:p>
          <a:p>
            <a:pPr lvl="1"/>
            <a:endParaRPr lang="cs-CZ" sz="2200" dirty="0" smtClean="0"/>
          </a:p>
          <a:p>
            <a:r>
              <a:rPr lang="cs-CZ" sz="2200" dirty="0" smtClean="0"/>
              <a:t>4 831 Kč (0,1 úvazku na 1 měsíc)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69046" y="6004106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3981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66800"/>
          </a:xfrm>
        </p:spPr>
        <p:txBody>
          <a:bodyPr>
            <a:normAutofit/>
          </a:bodyPr>
          <a:lstStyle/>
          <a:p>
            <a:r>
              <a:rPr lang="cs-CZ" dirty="0" smtClean="0"/>
              <a:t>2.1 VZDĚLÁVÁNÍ PP – DVPP 16 HODIN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73832" y="1700808"/>
            <a:ext cx="8229600" cy="4325112"/>
          </a:xfrm>
        </p:spPr>
        <p:txBody>
          <a:bodyPr>
            <a:normAutofit/>
          </a:bodyPr>
          <a:lstStyle/>
          <a:p>
            <a:r>
              <a:rPr lang="cs-CZ" sz="2100" dirty="0" smtClean="0"/>
              <a:t>varianty:</a:t>
            </a:r>
          </a:p>
          <a:p>
            <a:pPr lvl="1"/>
            <a:r>
              <a:rPr lang="cs-CZ" sz="2100" dirty="0" smtClean="0"/>
              <a:t>čtenářská gramotnost</a:t>
            </a:r>
          </a:p>
          <a:p>
            <a:pPr lvl="1"/>
            <a:r>
              <a:rPr lang="cs-CZ" sz="2100" dirty="0" smtClean="0"/>
              <a:t>matematická gramotnost</a:t>
            </a:r>
          </a:p>
          <a:p>
            <a:pPr lvl="1"/>
            <a:r>
              <a:rPr lang="cs-CZ" sz="2100" dirty="0" smtClean="0"/>
              <a:t>cizí jazyky</a:t>
            </a:r>
          </a:p>
          <a:p>
            <a:pPr lvl="1"/>
            <a:r>
              <a:rPr lang="cs-CZ" sz="2100" dirty="0" smtClean="0"/>
              <a:t>inkluze</a:t>
            </a:r>
            <a:endParaRPr lang="cs-CZ" sz="2100" dirty="0"/>
          </a:p>
          <a:p>
            <a:r>
              <a:rPr lang="cs-CZ" sz="2100" dirty="0" smtClean="0"/>
              <a:t>pouze akreditované kurzy</a:t>
            </a:r>
          </a:p>
          <a:p>
            <a:r>
              <a:rPr lang="cs-CZ" sz="2100" dirty="0" smtClean="0"/>
              <a:t>min. polovina hodin prezenční formou (možnost využití </a:t>
            </a:r>
            <a:r>
              <a:rPr lang="cs-CZ" sz="2100" dirty="0" err="1" smtClean="0"/>
              <a:t>webinářů</a:t>
            </a:r>
            <a:r>
              <a:rPr lang="cs-CZ" sz="2100" dirty="0" smtClean="0"/>
              <a:t>, videokonferencí)</a:t>
            </a:r>
          </a:p>
          <a:p>
            <a:r>
              <a:rPr lang="cs-CZ" sz="2100" dirty="0" smtClean="0"/>
              <a:t>doklady: osvědčení o absolvování DVPP</a:t>
            </a:r>
            <a:endParaRPr lang="cs-CZ" sz="2100" dirty="0"/>
          </a:p>
          <a:p>
            <a:pPr lvl="1"/>
            <a:endParaRPr lang="cs-CZ" sz="2100" dirty="0" smtClean="0"/>
          </a:p>
          <a:p>
            <a:r>
              <a:rPr lang="cs-CZ" sz="2100" dirty="0" smtClean="0"/>
              <a:t>6 380 Kč (1 kurz pro 1 pedagogického pracovníka)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13953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7549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4569" y="764704"/>
            <a:ext cx="8229600" cy="1066800"/>
          </a:xfrm>
        </p:spPr>
        <p:txBody>
          <a:bodyPr>
            <a:normAutofit/>
          </a:bodyPr>
          <a:lstStyle/>
          <a:p>
            <a:r>
              <a:rPr lang="cs-CZ" dirty="0" smtClean="0"/>
              <a:t>2.2 VZDĚLÁVÁNÍ PP – DVPP 32 HODIN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1688" y="1592318"/>
            <a:ext cx="8229600" cy="4325112"/>
          </a:xfrm>
        </p:spPr>
        <p:txBody>
          <a:bodyPr>
            <a:normAutofit/>
          </a:bodyPr>
          <a:lstStyle/>
          <a:p>
            <a:r>
              <a:rPr lang="cs-CZ" sz="2100" dirty="0" smtClean="0"/>
              <a:t>varianty:</a:t>
            </a:r>
          </a:p>
          <a:p>
            <a:pPr lvl="1"/>
            <a:r>
              <a:rPr lang="cs-CZ" sz="2100" dirty="0" smtClean="0"/>
              <a:t>čtenářská gramotnost</a:t>
            </a:r>
          </a:p>
          <a:p>
            <a:pPr lvl="1"/>
            <a:r>
              <a:rPr lang="cs-CZ" sz="2100" dirty="0" smtClean="0"/>
              <a:t>matematická gramotnost</a:t>
            </a:r>
          </a:p>
          <a:p>
            <a:pPr lvl="1"/>
            <a:r>
              <a:rPr lang="cs-CZ" sz="2100" dirty="0" smtClean="0"/>
              <a:t>cizí jazyky</a:t>
            </a:r>
          </a:p>
          <a:p>
            <a:pPr lvl="1"/>
            <a:r>
              <a:rPr lang="cs-CZ" sz="2100" dirty="0" err="1" smtClean="0"/>
              <a:t>mentoring</a:t>
            </a:r>
            <a:endParaRPr lang="cs-CZ" sz="2100" dirty="0"/>
          </a:p>
          <a:p>
            <a:r>
              <a:rPr lang="cs-CZ" sz="2100" dirty="0" smtClean="0"/>
              <a:t>pouze akreditované kurzy</a:t>
            </a:r>
          </a:p>
          <a:p>
            <a:r>
              <a:rPr lang="cs-CZ" sz="2100" dirty="0" smtClean="0"/>
              <a:t>min. polovina hodin prezenční formou (možnost využití </a:t>
            </a:r>
            <a:r>
              <a:rPr lang="cs-CZ" sz="2100" dirty="0" err="1" smtClean="0"/>
              <a:t>webinářů</a:t>
            </a:r>
            <a:r>
              <a:rPr lang="cs-CZ" sz="2100" dirty="0" smtClean="0"/>
              <a:t>, videokonferencí)</a:t>
            </a:r>
          </a:p>
          <a:p>
            <a:r>
              <a:rPr lang="cs-CZ" sz="2100" dirty="0" smtClean="0"/>
              <a:t>doklady: osvědčení o absolvování DVPP</a:t>
            </a:r>
            <a:endParaRPr lang="cs-CZ" sz="2100" dirty="0"/>
          </a:p>
          <a:p>
            <a:pPr lvl="1"/>
            <a:endParaRPr lang="cs-CZ" sz="2100" dirty="0" smtClean="0"/>
          </a:p>
          <a:p>
            <a:r>
              <a:rPr lang="cs-CZ" sz="2100" dirty="0" smtClean="0"/>
              <a:t>15 950 Kč (1 kurz pro 1 pedagogického pracovníka)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93319" y="5996601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3218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2.3 VZDĚLÁVÁNÍ PP ZAMĚŘENÉ NA INKLUZI – DVPP 32 HODIN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831504"/>
            <a:ext cx="8229600" cy="4325112"/>
          </a:xfrm>
        </p:spPr>
        <p:txBody>
          <a:bodyPr>
            <a:normAutofit/>
          </a:bodyPr>
          <a:lstStyle/>
          <a:p>
            <a:r>
              <a:rPr lang="cs-CZ" dirty="0" smtClean="0"/>
              <a:t>získávání dovedností, znalostí a kompetencí v oblasti inkluze ve vzdělávání</a:t>
            </a:r>
            <a:endParaRPr lang="cs-CZ" dirty="0"/>
          </a:p>
          <a:p>
            <a:r>
              <a:rPr lang="cs-CZ" dirty="0" smtClean="0"/>
              <a:t>pouze akreditované kurzy</a:t>
            </a:r>
          </a:p>
          <a:p>
            <a:r>
              <a:rPr lang="cs-CZ" dirty="0" smtClean="0"/>
              <a:t>min. polovina hodin prezenční formou (možnost využití </a:t>
            </a:r>
            <a:r>
              <a:rPr lang="cs-CZ" dirty="0" err="1" smtClean="0"/>
              <a:t>webinářů</a:t>
            </a:r>
            <a:r>
              <a:rPr lang="cs-CZ" dirty="0" smtClean="0"/>
              <a:t>, videokonferencí)</a:t>
            </a:r>
          </a:p>
          <a:p>
            <a:r>
              <a:rPr lang="cs-CZ" dirty="0" smtClean="0"/>
              <a:t>doklady: osvědčení o absolvování DVPP</a:t>
            </a:r>
            <a:endParaRPr lang="cs-CZ" dirty="0"/>
          </a:p>
          <a:p>
            <a:pPr lvl="1"/>
            <a:endParaRPr lang="cs-CZ" dirty="0" smtClean="0"/>
          </a:p>
          <a:p>
            <a:r>
              <a:rPr lang="cs-CZ" dirty="0" smtClean="0"/>
              <a:t>15 950 Kč (1 kurz pro 1 pedagogického pracovníka)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5996601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0482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92832" y="764704"/>
            <a:ext cx="8229600" cy="1066800"/>
          </a:xfrm>
        </p:spPr>
        <p:txBody>
          <a:bodyPr>
            <a:normAutofit/>
          </a:bodyPr>
          <a:lstStyle/>
          <a:p>
            <a:r>
              <a:rPr lang="cs-CZ" dirty="0" smtClean="0"/>
              <a:t>2.4 VZDĚLÁVÁNÍ PP – DVPP 56 HODIN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5211" y="1794249"/>
            <a:ext cx="8229600" cy="4325112"/>
          </a:xfrm>
        </p:spPr>
        <p:txBody>
          <a:bodyPr>
            <a:normAutofit/>
          </a:bodyPr>
          <a:lstStyle/>
          <a:p>
            <a:r>
              <a:rPr lang="cs-CZ" sz="2100" dirty="0" smtClean="0"/>
              <a:t>varianty</a:t>
            </a:r>
          </a:p>
          <a:p>
            <a:pPr lvl="1"/>
            <a:r>
              <a:rPr lang="cs-CZ" sz="2100" dirty="0" smtClean="0"/>
              <a:t>čtenářská gramotnost</a:t>
            </a:r>
          </a:p>
          <a:p>
            <a:pPr lvl="1"/>
            <a:r>
              <a:rPr lang="cs-CZ" sz="2100" dirty="0" smtClean="0"/>
              <a:t>matematická gramotnost</a:t>
            </a:r>
          </a:p>
          <a:p>
            <a:pPr lvl="1"/>
            <a:r>
              <a:rPr lang="cs-CZ" sz="2100" dirty="0" smtClean="0"/>
              <a:t>cizí jazyky</a:t>
            </a:r>
          </a:p>
          <a:p>
            <a:pPr lvl="1"/>
            <a:r>
              <a:rPr lang="cs-CZ" sz="2100" dirty="0" err="1" smtClean="0"/>
              <a:t>mentoring</a:t>
            </a:r>
            <a:endParaRPr lang="cs-CZ" sz="2100" dirty="0" smtClean="0"/>
          </a:p>
          <a:p>
            <a:r>
              <a:rPr lang="cs-CZ" sz="2100" dirty="0" smtClean="0"/>
              <a:t>pouze akreditované kurzy</a:t>
            </a:r>
          </a:p>
          <a:p>
            <a:r>
              <a:rPr lang="cs-CZ" sz="2100" dirty="0" smtClean="0"/>
              <a:t>min. polovina hodin prezenční formou (možnost využití </a:t>
            </a:r>
            <a:r>
              <a:rPr lang="cs-CZ" sz="2100" dirty="0" err="1" smtClean="0"/>
              <a:t>webinářů</a:t>
            </a:r>
            <a:r>
              <a:rPr lang="cs-CZ" sz="2100" dirty="0" smtClean="0"/>
              <a:t>, videokonferencí)</a:t>
            </a:r>
          </a:p>
          <a:p>
            <a:r>
              <a:rPr lang="cs-CZ" sz="2100" dirty="0" smtClean="0"/>
              <a:t>doklady: osvědčení o absolvování DVPP</a:t>
            </a:r>
            <a:endParaRPr lang="cs-CZ" sz="2100" dirty="0"/>
          </a:p>
          <a:p>
            <a:pPr lvl="1"/>
            <a:endParaRPr lang="cs-CZ" sz="2100" dirty="0" smtClean="0"/>
          </a:p>
          <a:p>
            <a:r>
              <a:rPr lang="cs-CZ" sz="2100" dirty="0" smtClean="0"/>
              <a:t>22 330 Kč (1 kurz pro 1 pedagogického pracovníka)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921582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3289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70317" y="764704"/>
            <a:ext cx="8229600" cy="1066800"/>
          </a:xfrm>
        </p:spPr>
        <p:txBody>
          <a:bodyPr/>
          <a:lstStyle/>
          <a:p>
            <a:r>
              <a:rPr lang="cs-CZ" dirty="0" smtClean="0"/>
              <a:t>ROLE MAS – ANIMACE ŠKOL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70317" y="1820753"/>
            <a:ext cx="8229600" cy="4325112"/>
          </a:xfrm>
        </p:spPr>
        <p:txBody>
          <a:bodyPr>
            <a:normAutofit fontScale="92500" lnSpcReduction="20000"/>
          </a:bodyPr>
          <a:lstStyle/>
          <a:p>
            <a:r>
              <a:rPr lang="cs-CZ" dirty="0" smtClean="0"/>
              <a:t>školení </a:t>
            </a:r>
            <a:r>
              <a:rPr lang="cs-CZ" dirty="0"/>
              <a:t>pro žadatele a příjemce ZŠ a MŠ</a:t>
            </a:r>
          </a:p>
          <a:p>
            <a:r>
              <a:rPr lang="cs-CZ" dirty="0"/>
              <a:t>metodická pomoc ZŠ a MŠ s výběrem vhodných šablon </a:t>
            </a:r>
          </a:p>
          <a:p>
            <a:r>
              <a:rPr lang="cs-CZ" dirty="0" smtClean="0"/>
              <a:t>metodická </a:t>
            </a:r>
            <a:r>
              <a:rPr lang="cs-CZ" dirty="0"/>
              <a:t>pomoc ZŠ a MŠ při zpracování zpráv o </a:t>
            </a:r>
            <a:r>
              <a:rPr lang="cs-CZ" dirty="0" smtClean="0"/>
              <a:t>realizaci, </a:t>
            </a:r>
            <a:r>
              <a:rPr lang="cs-CZ" dirty="0"/>
              <a:t>zadávání dat do monitorovacího systému, zajištění správnosti předávaných výstupů</a:t>
            </a:r>
          </a:p>
          <a:p>
            <a:r>
              <a:rPr lang="cs-CZ" dirty="0" smtClean="0"/>
              <a:t>metodická </a:t>
            </a:r>
            <a:r>
              <a:rPr lang="cs-CZ" dirty="0"/>
              <a:t>pomoc s vypořádáním připomínek ke zprávám o realizaci </a:t>
            </a:r>
            <a:endParaRPr lang="cs-CZ" dirty="0" smtClean="0"/>
          </a:p>
          <a:p>
            <a:r>
              <a:rPr lang="cs-CZ" dirty="0" smtClean="0"/>
              <a:t>metodická </a:t>
            </a:r>
            <a:r>
              <a:rPr lang="cs-CZ" dirty="0"/>
              <a:t>pomoc při kontrole na místě, při ukončování realizace projektu a při přípravě závěrečné zprávy o realizaci </a:t>
            </a:r>
            <a:r>
              <a:rPr lang="cs-CZ" dirty="0" smtClean="0"/>
              <a:t>projektu</a:t>
            </a:r>
          </a:p>
          <a:p>
            <a:r>
              <a:rPr lang="cs-CZ" b="1" dirty="0" smtClean="0"/>
              <a:t>MAS předkládá seznam škol, které projevily zájem animaci využívat</a:t>
            </a:r>
            <a:endParaRPr lang="cs-CZ" b="1" dirty="0"/>
          </a:p>
          <a:p>
            <a:endParaRPr lang="cs-CZ" dirty="0"/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99067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20163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2.5 VZDĚLÁVÁNÍ PP ZAMĚŘENÉ NA INKLUZI – DVPP 56 HODIN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914262"/>
            <a:ext cx="8229600" cy="4325112"/>
          </a:xfrm>
        </p:spPr>
        <p:txBody>
          <a:bodyPr>
            <a:normAutofit/>
          </a:bodyPr>
          <a:lstStyle/>
          <a:p>
            <a:r>
              <a:rPr lang="cs-CZ" dirty="0" smtClean="0"/>
              <a:t>získávání dovedností, znalostí a kompetencí v oblasti inkluze ve vzdělávání</a:t>
            </a:r>
            <a:endParaRPr lang="cs-CZ" dirty="0"/>
          </a:p>
          <a:p>
            <a:r>
              <a:rPr lang="cs-CZ" dirty="0" smtClean="0"/>
              <a:t>pouze akreditované kurzy</a:t>
            </a:r>
          </a:p>
          <a:p>
            <a:r>
              <a:rPr lang="cs-CZ" dirty="0" smtClean="0"/>
              <a:t>min. polovina hodin prezenční formou (možnost využití </a:t>
            </a:r>
            <a:r>
              <a:rPr lang="cs-CZ" dirty="0" err="1" smtClean="0"/>
              <a:t>webinářů</a:t>
            </a:r>
            <a:r>
              <a:rPr lang="cs-CZ" dirty="0" smtClean="0"/>
              <a:t>, videokonferencí)</a:t>
            </a:r>
          </a:p>
          <a:p>
            <a:r>
              <a:rPr lang="cs-CZ" dirty="0" smtClean="0"/>
              <a:t>doklady: osvědčení o absolvování DVPP</a:t>
            </a:r>
            <a:endParaRPr lang="cs-CZ" dirty="0"/>
          </a:p>
          <a:p>
            <a:pPr lvl="1"/>
            <a:endParaRPr lang="cs-CZ" dirty="0" smtClean="0"/>
          </a:p>
          <a:p>
            <a:r>
              <a:rPr lang="cs-CZ" dirty="0" smtClean="0"/>
              <a:t>22 330 Kč (1 kurz pro 1 pedagogického pracovníka)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835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424" y="764704"/>
            <a:ext cx="8229600" cy="1066800"/>
          </a:xfrm>
        </p:spPr>
        <p:txBody>
          <a:bodyPr>
            <a:normAutofit/>
          </a:bodyPr>
          <a:lstStyle/>
          <a:p>
            <a:r>
              <a:rPr lang="cs-CZ" dirty="0" smtClean="0"/>
              <a:t>2.6 VZDĚLÁVÁNÍ PP – DVPP 80 HODIN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424" y="1700808"/>
            <a:ext cx="8229600" cy="4325112"/>
          </a:xfrm>
        </p:spPr>
        <p:txBody>
          <a:bodyPr>
            <a:normAutofit/>
          </a:bodyPr>
          <a:lstStyle/>
          <a:p>
            <a:r>
              <a:rPr lang="cs-CZ" sz="2100" dirty="0" smtClean="0"/>
              <a:t>varianty</a:t>
            </a:r>
          </a:p>
          <a:p>
            <a:pPr lvl="1"/>
            <a:r>
              <a:rPr lang="cs-CZ" sz="2100" dirty="0" smtClean="0"/>
              <a:t>čtenářská gramotnost</a:t>
            </a:r>
          </a:p>
          <a:p>
            <a:pPr lvl="1"/>
            <a:r>
              <a:rPr lang="cs-CZ" sz="2100" dirty="0" smtClean="0"/>
              <a:t>matematická gramotnost</a:t>
            </a:r>
          </a:p>
          <a:p>
            <a:pPr lvl="1"/>
            <a:r>
              <a:rPr lang="cs-CZ" sz="2100" dirty="0" smtClean="0"/>
              <a:t>cizí jazyky</a:t>
            </a:r>
          </a:p>
          <a:p>
            <a:pPr lvl="1"/>
            <a:r>
              <a:rPr lang="cs-CZ" sz="2100" dirty="0" err="1" smtClean="0"/>
              <a:t>mentoring</a:t>
            </a:r>
            <a:endParaRPr lang="cs-CZ" sz="2100" dirty="0" smtClean="0"/>
          </a:p>
          <a:p>
            <a:r>
              <a:rPr lang="cs-CZ" sz="2100" dirty="0" smtClean="0"/>
              <a:t>pouze akreditované kurzy</a:t>
            </a:r>
          </a:p>
          <a:p>
            <a:r>
              <a:rPr lang="cs-CZ" sz="2100" dirty="0" smtClean="0"/>
              <a:t>min. polovina hodin prezenční formou (možnost využití </a:t>
            </a:r>
            <a:r>
              <a:rPr lang="cs-CZ" sz="2100" dirty="0" err="1" smtClean="0"/>
              <a:t>webinářů</a:t>
            </a:r>
            <a:r>
              <a:rPr lang="cs-CZ" sz="2100" dirty="0" smtClean="0"/>
              <a:t>, videokonferencí)</a:t>
            </a:r>
          </a:p>
          <a:p>
            <a:r>
              <a:rPr lang="cs-CZ" sz="2100" dirty="0" smtClean="0"/>
              <a:t>doklady: osvědčení o absolvování DVPP</a:t>
            </a:r>
            <a:endParaRPr lang="cs-CZ" sz="2100" dirty="0"/>
          </a:p>
          <a:p>
            <a:pPr lvl="1"/>
            <a:endParaRPr lang="cs-CZ" sz="2100" dirty="0" smtClean="0"/>
          </a:p>
          <a:p>
            <a:r>
              <a:rPr lang="cs-CZ" sz="2100" dirty="0" smtClean="0"/>
              <a:t>31 900 Kč (1 kurz pro 1 pedagogického pracovníka)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2040174" y="6019700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1942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274" y="764704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2.7 VZDĚLÁVÁNÍ PP ZAMĚŘENÉ NA INKLUZI – DVPP 80 HODIN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274" y="1831504"/>
            <a:ext cx="8229600" cy="4325112"/>
          </a:xfrm>
        </p:spPr>
        <p:txBody>
          <a:bodyPr>
            <a:normAutofit/>
          </a:bodyPr>
          <a:lstStyle/>
          <a:p>
            <a:r>
              <a:rPr lang="cs-CZ" dirty="0" smtClean="0"/>
              <a:t>získávání dovedností, znalostí a kompetencí v oblasti inkluze ve vzdělávání</a:t>
            </a:r>
            <a:endParaRPr lang="cs-CZ" dirty="0"/>
          </a:p>
          <a:p>
            <a:r>
              <a:rPr lang="cs-CZ" dirty="0" smtClean="0"/>
              <a:t>pouze akreditované kurzy</a:t>
            </a:r>
          </a:p>
          <a:p>
            <a:r>
              <a:rPr lang="cs-CZ" dirty="0" smtClean="0"/>
              <a:t>min. polovina hodin prezenční formou (možnost využití </a:t>
            </a:r>
            <a:r>
              <a:rPr lang="cs-CZ" dirty="0" err="1" smtClean="0"/>
              <a:t>webinářů</a:t>
            </a:r>
            <a:r>
              <a:rPr lang="cs-CZ" dirty="0" smtClean="0"/>
              <a:t>, videokonferencí)</a:t>
            </a:r>
          </a:p>
          <a:p>
            <a:r>
              <a:rPr lang="cs-CZ" dirty="0" smtClean="0"/>
              <a:t>doklady: osvědčení o absolvování DVPP</a:t>
            </a:r>
            <a:endParaRPr lang="cs-CZ" dirty="0"/>
          </a:p>
          <a:p>
            <a:pPr lvl="1"/>
            <a:endParaRPr lang="cs-CZ" dirty="0" smtClean="0"/>
          </a:p>
          <a:p>
            <a:r>
              <a:rPr lang="cs-CZ" dirty="0" smtClean="0"/>
              <a:t>31 900 Kč (1 kurz pro 1 pedagogického pracovníka)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96024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71545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2.8 VZDĚLÁVÁNÍ PEDAGOGICKÉHO SBORU ZAMĚŘENÉ NA INKLUZI - DVPP 8 HODIN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200" dirty="0" smtClean="0"/>
              <a:t>vzdělávání pro celý pedagogický sbor připravené dle potřeb konkrétní školy</a:t>
            </a:r>
          </a:p>
          <a:p>
            <a:r>
              <a:rPr lang="cs-CZ" sz="2200" dirty="0" smtClean="0"/>
              <a:t>budování kultury školy z hlediska vzdělávání žáků s potřebou podpůrných opatření, sociální znevýhodnění, problematika heterogenity skupiny a klimatu třídy apod.</a:t>
            </a:r>
          </a:p>
          <a:p>
            <a:r>
              <a:rPr lang="cs-CZ" sz="2200" dirty="0" smtClean="0"/>
              <a:t>pouze akreditované kurzy</a:t>
            </a:r>
          </a:p>
          <a:p>
            <a:r>
              <a:rPr lang="cs-CZ" sz="2200" dirty="0" smtClean="0"/>
              <a:t>realizace přímo ve škole, příp. i mimo školu</a:t>
            </a:r>
          </a:p>
          <a:p>
            <a:r>
              <a:rPr lang="cs-CZ" sz="2200" dirty="0" smtClean="0"/>
              <a:t>doklady: osvědčení o absolvování DVPP</a:t>
            </a:r>
            <a:endParaRPr lang="cs-CZ" sz="2200" dirty="0"/>
          </a:p>
          <a:p>
            <a:pPr lvl="1"/>
            <a:endParaRPr lang="cs-CZ" sz="2200" dirty="0" smtClean="0"/>
          </a:p>
          <a:p>
            <a:r>
              <a:rPr lang="cs-CZ" sz="2200" dirty="0" smtClean="0"/>
              <a:t>1 180 Kč (1 kurz pro pedagogický sbor)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17358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1467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89316" y="836712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2.9 VZÁJEMNÁ SPOLUPRÁCE PEDAGOGŮ ZŠ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70181" y="1903512"/>
            <a:ext cx="8229600" cy="4325112"/>
          </a:xfrm>
        </p:spPr>
        <p:txBody>
          <a:bodyPr>
            <a:noAutofit/>
          </a:bodyPr>
          <a:lstStyle/>
          <a:p>
            <a:r>
              <a:rPr lang="cs-CZ" sz="2000" dirty="0" smtClean="0"/>
              <a:t>tematické oblasti:</a:t>
            </a:r>
          </a:p>
          <a:p>
            <a:pPr lvl="1"/>
            <a:r>
              <a:rPr lang="cs-CZ" sz="2000" dirty="0" smtClean="0"/>
              <a:t>čtenářská gramotnost</a:t>
            </a:r>
          </a:p>
          <a:p>
            <a:pPr lvl="1"/>
            <a:r>
              <a:rPr lang="cs-CZ" sz="2000" dirty="0" smtClean="0"/>
              <a:t>matematická gramotnost</a:t>
            </a:r>
          </a:p>
          <a:p>
            <a:pPr lvl="1"/>
            <a:r>
              <a:rPr lang="cs-CZ" sz="2000" dirty="0" smtClean="0"/>
              <a:t>inkluze</a:t>
            </a:r>
          </a:p>
          <a:p>
            <a:r>
              <a:rPr lang="cs-CZ" sz="2000" dirty="0" err="1" smtClean="0"/>
              <a:t>minitým</a:t>
            </a:r>
            <a:r>
              <a:rPr lang="cs-CZ" sz="2000" dirty="0" smtClean="0"/>
              <a:t> 3 PP, schůzky k aktivitám na podporu tématu</a:t>
            </a:r>
          </a:p>
          <a:p>
            <a:r>
              <a:rPr lang="cs-CZ" sz="2000" dirty="0" smtClean="0"/>
              <a:t>každý PP absolvuje 2x vzdělávací cyklus</a:t>
            </a:r>
          </a:p>
          <a:p>
            <a:pPr lvl="1"/>
            <a:r>
              <a:rPr lang="cs-CZ" sz="2000" dirty="0" smtClean="0"/>
              <a:t>6 hod. společného plánování a reflexí</a:t>
            </a:r>
          </a:p>
          <a:p>
            <a:pPr lvl="1"/>
            <a:r>
              <a:rPr lang="cs-CZ" sz="2000" dirty="0" smtClean="0"/>
              <a:t>2 hodiny hospitací u kolegů</a:t>
            </a:r>
          </a:p>
          <a:p>
            <a:pPr lvl="1"/>
            <a:r>
              <a:rPr lang="cs-CZ" sz="2000" dirty="0" smtClean="0"/>
              <a:t>2 hodiny reflexe hospitovaných hodin</a:t>
            </a:r>
          </a:p>
          <a:p>
            <a:r>
              <a:rPr lang="cs-CZ" sz="2000" dirty="0" smtClean="0"/>
              <a:t>realizace přímo ve škole, příp. i mimo školu</a:t>
            </a:r>
          </a:p>
          <a:p>
            <a:r>
              <a:rPr lang="cs-CZ" sz="2000" dirty="0" smtClean="0"/>
              <a:t>doklady: zápis o setkáních- jména, data, reflexe</a:t>
            </a:r>
          </a:p>
          <a:p>
            <a:r>
              <a:rPr lang="cs-CZ" sz="2000" dirty="0" smtClean="0"/>
              <a:t>37 800 Kč (1 cyklus)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98931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4676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2.10 SDÍLENÍ ZKUŠENOSTÍ PEDAGOGŮ Z RŮZNÝCH ŠKOL PROSTŘEDNICTVÍM VZÁJEMNÝCH NÁVŠTĚV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937624"/>
          </a:xfrm>
        </p:spPr>
        <p:txBody>
          <a:bodyPr>
            <a:normAutofit/>
          </a:bodyPr>
          <a:lstStyle/>
          <a:p>
            <a:r>
              <a:rPr lang="cs-CZ" sz="2000" dirty="0" smtClean="0"/>
              <a:t>cílem je získání a přenos příkladů dobré praxe</a:t>
            </a:r>
          </a:p>
          <a:p>
            <a:r>
              <a:rPr lang="cs-CZ" sz="2000" dirty="0" smtClean="0"/>
              <a:t>PP s vedením školy identifikuje oblast pro rozvoj -</a:t>
            </a:r>
            <a:r>
              <a:rPr lang="en-US" sz="2000" dirty="0" smtClean="0"/>
              <a:t>&gt;</a:t>
            </a:r>
            <a:r>
              <a:rPr lang="cs-CZ" sz="2000" dirty="0" smtClean="0"/>
              <a:t> výběr hostitelské školy -</a:t>
            </a:r>
            <a:r>
              <a:rPr lang="en-US" sz="2000" dirty="0" smtClean="0"/>
              <a:t>&gt;</a:t>
            </a:r>
            <a:r>
              <a:rPr lang="cs-CZ" sz="2000" dirty="0" smtClean="0"/>
              <a:t> pedagog průvodce = vzájemné vzdělávání</a:t>
            </a:r>
          </a:p>
          <a:p>
            <a:r>
              <a:rPr lang="cs-CZ" sz="2000" dirty="0" smtClean="0"/>
              <a:t>min. 16 hodin spolupráce během 10 měsíců – min. 2 návštěvy, min. ½ hodin na návštěvách, zbývající část dle uvážení (příprava, reflexe, doporučení pro další práci)</a:t>
            </a:r>
          </a:p>
          <a:p>
            <a:r>
              <a:rPr lang="cs-CZ" sz="2000" dirty="0" smtClean="0"/>
              <a:t>doklady: zápis o návštěvách - jména, data, reflexe, zhodnocení; zápis z interního sdílení zkušeností pro ostatní PP školy</a:t>
            </a:r>
          </a:p>
          <a:p>
            <a:pPr lvl="1"/>
            <a:endParaRPr lang="cs-CZ" sz="2000" dirty="0" smtClean="0"/>
          </a:p>
          <a:p>
            <a:r>
              <a:rPr lang="cs-CZ" sz="2000" dirty="0" smtClean="0"/>
              <a:t>15 456 Kč (1 cyklus vzájemných návštěv)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1329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2.11 TANDEMOVÁ VÝUKA NA ZŠ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000" dirty="0" smtClean="0"/>
              <a:t>tandemová výuka není hospitace</a:t>
            </a:r>
          </a:p>
          <a:p>
            <a:r>
              <a:rPr lang="cs-CZ" sz="2000" dirty="0" smtClean="0"/>
              <a:t>2 PP společně naplánují a zrealizují 10 vyučovacích hodin v průběhu 5 po sobě jdoucích měsíců</a:t>
            </a:r>
          </a:p>
          <a:p>
            <a:r>
              <a:rPr lang="cs-CZ" sz="2000" dirty="0" smtClean="0"/>
              <a:t>po každé hodině proběhne reflexe a zhodnocení</a:t>
            </a:r>
          </a:p>
          <a:p>
            <a:r>
              <a:rPr lang="cs-CZ" sz="2000" dirty="0" smtClean="0"/>
              <a:t>celý cyklus = 10 hodin výuky a 10 hod. přípravy</a:t>
            </a:r>
          </a:p>
          <a:p>
            <a:r>
              <a:rPr lang="cs-CZ" sz="2000" dirty="0" smtClean="0"/>
              <a:t>možnost využít studenta 4. či 5. ročníku pedagogické fakulty</a:t>
            </a:r>
          </a:p>
          <a:p>
            <a:endParaRPr lang="cs-CZ" sz="2000" dirty="0"/>
          </a:p>
          <a:p>
            <a:r>
              <a:rPr lang="cs-CZ" sz="2000" dirty="0" smtClean="0"/>
              <a:t>doklady: záznam z realizace tandemové výuky (jména PP, stručný popis průběhu), třídní kniha se záznamem</a:t>
            </a:r>
            <a:endParaRPr lang="cs-CZ" sz="2000" dirty="0"/>
          </a:p>
          <a:p>
            <a:pPr lvl="1"/>
            <a:endParaRPr lang="cs-CZ" sz="2000" dirty="0" smtClean="0"/>
          </a:p>
          <a:p>
            <a:r>
              <a:rPr lang="cs-CZ" sz="2000" dirty="0" smtClean="0"/>
              <a:t>6 300 Kč (1 cyklus)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5498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88031" y="764704"/>
            <a:ext cx="8229600" cy="1066800"/>
          </a:xfrm>
        </p:spPr>
        <p:txBody>
          <a:bodyPr>
            <a:normAutofit/>
          </a:bodyPr>
          <a:lstStyle/>
          <a:p>
            <a:r>
              <a:rPr lang="cs-CZ" dirty="0" smtClean="0"/>
              <a:t>2.12 CLIL VE VÝUCE NA ZŠ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88031" y="1700808"/>
            <a:ext cx="8229600" cy="4325112"/>
          </a:xfrm>
        </p:spPr>
        <p:txBody>
          <a:bodyPr>
            <a:normAutofit fontScale="77500" lnSpcReduction="20000"/>
          </a:bodyPr>
          <a:lstStyle/>
          <a:p>
            <a:r>
              <a:rPr lang="cs-CZ" dirty="0" smtClean="0"/>
              <a:t>pedagog-lektor cizího jazyka </a:t>
            </a:r>
          </a:p>
          <a:p>
            <a:pPr lvl="1"/>
            <a:r>
              <a:rPr lang="cs-CZ" dirty="0" smtClean="0"/>
              <a:t>vede 2 své kolegy, kteří nevyučují cizí jazyk</a:t>
            </a:r>
          </a:p>
          <a:p>
            <a:pPr lvl="1"/>
            <a:r>
              <a:rPr lang="cs-CZ" dirty="0" smtClean="0"/>
              <a:t>připraví min. 25 výukových lekcí cizího jazyka (po min. 60 min.) v průběhu 5 po sobě jdoucích měsíců</a:t>
            </a:r>
          </a:p>
          <a:p>
            <a:pPr lvl="1"/>
            <a:r>
              <a:rPr lang="cs-CZ" dirty="0" smtClean="0"/>
              <a:t>ve spolupráci s </a:t>
            </a:r>
            <a:r>
              <a:rPr lang="cs-CZ" dirty="0" err="1" smtClean="0"/>
              <a:t>nejazykářem</a:t>
            </a:r>
            <a:r>
              <a:rPr lang="cs-CZ" dirty="0" smtClean="0"/>
              <a:t> připraví 5 CLIL </a:t>
            </a:r>
            <a:r>
              <a:rPr lang="cs-CZ" dirty="0" err="1" smtClean="0"/>
              <a:t>minilekcí</a:t>
            </a:r>
            <a:r>
              <a:rPr lang="cs-CZ" dirty="0" smtClean="0"/>
              <a:t> (aktivita v jedné vyučovací hodině v délce alespoň 20 minut), která je následně realizována</a:t>
            </a:r>
          </a:p>
          <a:p>
            <a:pPr lvl="1"/>
            <a:endParaRPr lang="cs-CZ" dirty="0" smtClean="0"/>
          </a:p>
          <a:p>
            <a:r>
              <a:rPr lang="cs-CZ" dirty="0" smtClean="0"/>
              <a:t>pedagogové-</a:t>
            </a:r>
            <a:r>
              <a:rPr lang="cs-CZ" dirty="0" err="1" smtClean="0"/>
              <a:t>nejazykáři</a:t>
            </a:r>
            <a:r>
              <a:rPr lang="cs-CZ" dirty="0" smtClean="0"/>
              <a:t> se zúčastní DVPP ke CLIL v délce min. 8 hodin</a:t>
            </a:r>
          </a:p>
          <a:p>
            <a:endParaRPr lang="cs-CZ" dirty="0"/>
          </a:p>
          <a:p>
            <a:r>
              <a:rPr lang="cs-CZ" dirty="0" smtClean="0"/>
              <a:t>doklady: záznam z 25 lekcí, záznam z 10 CLIL </a:t>
            </a:r>
            <a:r>
              <a:rPr lang="cs-CZ" dirty="0" err="1" smtClean="0"/>
              <a:t>minilekcí</a:t>
            </a:r>
            <a:r>
              <a:rPr lang="cs-CZ" dirty="0" smtClean="0"/>
              <a:t>, třídní kniha se záznamem, osvědčení k DVPP</a:t>
            </a:r>
            <a:endParaRPr lang="cs-CZ" dirty="0"/>
          </a:p>
          <a:p>
            <a:pPr lvl="1"/>
            <a:endParaRPr lang="cs-CZ" dirty="0" smtClean="0"/>
          </a:p>
          <a:p>
            <a:r>
              <a:rPr lang="cs-CZ" dirty="0" smtClean="0"/>
              <a:t>56 280 Kč (1 cyklus)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916781" y="6025920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4456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2.13 NOVÉ METODY VE VÝUCE NA ZŠ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cs-CZ" dirty="0" smtClean="0"/>
              <a:t>cílem je prohloubit profesní kompetence PP prostřednictví vzájemné spolupráce s prvky </a:t>
            </a:r>
            <a:r>
              <a:rPr lang="cs-CZ" dirty="0" err="1" smtClean="0"/>
              <a:t>mentoringu</a:t>
            </a:r>
            <a:endParaRPr lang="cs-CZ" dirty="0" smtClean="0"/>
          </a:p>
          <a:p>
            <a:r>
              <a:rPr lang="cs-CZ" dirty="0" smtClean="0"/>
              <a:t>pedagog-expert vede 2 své kolegy (pedagog-začátečník)</a:t>
            </a:r>
          </a:p>
          <a:p>
            <a:r>
              <a:rPr lang="cs-CZ" dirty="0" smtClean="0"/>
              <a:t>podpora ucelených přístupů (např. Hejného metoda, Čtením a psaním ke kritickému učení a další)</a:t>
            </a:r>
          </a:p>
          <a:p>
            <a:r>
              <a:rPr lang="cs-CZ" dirty="0" smtClean="0"/>
              <a:t>podpora metod v návaznosti na dotazníkové šetření, Metodiku pro hodnocení rozvoje gramotností ČŠI</a:t>
            </a:r>
          </a:p>
          <a:p>
            <a:r>
              <a:rPr lang="cs-CZ" dirty="0" smtClean="0"/>
              <a:t>podpora obecných témat z oblasti společného vzdělávání a osobnostního rozvoje</a:t>
            </a:r>
          </a:p>
          <a:p>
            <a:r>
              <a:rPr lang="cs-CZ" dirty="0" smtClean="0"/>
              <a:t>expert připraví a zrealizuje pro začátečníky min. 5 hodin (60 min.) vzdělávacích setkání/lekcí/mentorských rozhovorů z vybrané oblasti</a:t>
            </a:r>
          </a:p>
          <a:p>
            <a:r>
              <a:rPr lang="cs-CZ" dirty="0" smtClean="0"/>
              <a:t>expert ve spolupráci s každým začátečníkem připraví 1 </a:t>
            </a:r>
            <a:r>
              <a:rPr lang="cs-CZ" dirty="0" err="1" smtClean="0"/>
              <a:t>minilekci</a:t>
            </a:r>
            <a:r>
              <a:rPr lang="cs-CZ" dirty="0" smtClean="0"/>
              <a:t> (</a:t>
            </a:r>
            <a:r>
              <a:rPr lang="cs-CZ" dirty="0"/>
              <a:t>aktivita v jedné vyučovací hodině v délce alespoň 20 </a:t>
            </a:r>
            <a:r>
              <a:rPr lang="cs-CZ" dirty="0" smtClean="0"/>
              <a:t>minut), která je následně realizována</a:t>
            </a:r>
          </a:p>
          <a:p>
            <a:endParaRPr lang="cs-CZ" dirty="0"/>
          </a:p>
          <a:p>
            <a:r>
              <a:rPr lang="cs-CZ" dirty="0" smtClean="0"/>
              <a:t>doklady: záznam z 5 lekcí, záznam z 2  </a:t>
            </a:r>
            <a:r>
              <a:rPr lang="cs-CZ" dirty="0" err="1" smtClean="0"/>
              <a:t>minilekcí</a:t>
            </a:r>
            <a:r>
              <a:rPr lang="cs-CZ" dirty="0" smtClean="0"/>
              <a:t>, třídní kniha se záznamem</a:t>
            </a:r>
            <a:endParaRPr lang="cs-CZ" dirty="0"/>
          </a:p>
          <a:p>
            <a:pPr lvl="1"/>
            <a:endParaRPr lang="cs-CZ" dirty="0" smtClean="0"/>
          </a:p>
          <a:p>
            <a:r>
              <a:rPr lang="cs-CZ" dirty="0" smtClean="0"/>
              <a:t>11 256 Kč (1 cyklus)</a:t>
            </a:r>
          </a:p>
        </p:txBody>
      </p:sp>
    </p:spTree>
    <p:extLst>
      <p:ext uri="{BB962C8B-B14F-4D97-AF65-F5344CB8AC3E}">
        <p14:creationId xmlns:p14="http://schemas.microsoft.com/office/powerpoint/2010/main" val="62070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76537" y="764704"/>
            <a:ext cx="8229600" cy="1066800"/>
          </a:xfrm>
        </p:spPr>
        <p:txBody>
          <a:bodyPr>
            <a:normAutofit/>
          </a:bodyPr>
          <a:lstStyle/>
          <a:p>
            <a:r>
              <a:rPr lang="cs-CZ" dirty="0" smtClean="0"/>
              <a:t>3.1 ČTENÁŘSKÝ KLUB PRO ŽÁKY ZŠ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76537" y="1794249"/>
            <a:ext cx="8229600" cy="4325112"/>
          </a:xfrm>
        </p:spPr>
        <p:txBody>
          <a:bodyPr>
            <a:normAutofit fontScale="70000" lnSpcReduction="20000"/>
          </a:bodyPr>
          <a:lstStyle/>
          <a:p>
            <a:r>
              <a:rPr lang="cs-CZ" dirty="0" smtClean="0"/>
              <a:t>pro žáky 1. stupně ohrožené nízkou úrovní čtenářské gramotnosti</a:t>
            </a:r>
          </a:p>
          <a:p>
            <a:r>
              <a:rPr lang="cs-CZ" dirty="0" smtClean="0"/>
              <a:t>min. 5 žáků</a:t>
            </a:r>
          </a:p>
          <a:p>
            <a:r>
              <a:rPr lang="cs-CZ" dirty="0" smtClean="0"/>
              <a:t>zařazení min. 2 žáků ohrožených školním neúspěchem</a:t>
            </a:r>
          </a:p>
          <a:p>
            <a:r>
              <a:rPr lang="cs-CZ" dirty="0" smtClean="0"/>
              <a:t>min. 1x návštěva osobnosti v klubu</a:t>
            </a:r>
          </a:p>
          <a:p>
            <a:r>
              <a:rPr lang="cs-CZ" dirty="0" smtClean="0"/>
              <a:t>min. 1x den otevřených dveří klubu</a:t>
            </a:r>
          </a:p>
          <a:p>
            <a:r>
              <a:rPr lang="cs-CZ" dirty="0" smtClean="0"/>
              <a:t>min. 16 schůzek (90 min) v 5 po sobě jdoucích měsících – zpravidla 1x týdně</a:t>
            </a:r>
          </a:p>
          <a:p>
            <a:r>
              <a:rPr lang="cs-CZ" dirty="0" smtClean="0"/>
              <a:t>průměrná návštěvnost min. 75 % </a:t>
            </a:r>
          </a:p>
          <a:p>
            <a:r>
              <a:rPr lang="cs-CZ" dirty="0" smtClean="0"/>
              <a:t>veden 2 pracovníky:</a:t>
            </a:r>
          </a:p>
          <a:p>
            <a:pPr lvl="1"/>
            <a:r>
              <a:rPr lang="cs-CZ" dirty="0" smtClean="0"/>
              <a:t>pedagogický pracovník školy </a:t>
            </a:r>
            <a:r>
              <a:rPr lang="cs-CZ" dirty="0" err="1" smtClean="0"/>
              <a:t>kvalif</a:t>
            </a:r>
            <a:r>
              <a:rPr lang="cs-CZ" dirty="0" smtClean="0"/>
              <a:t>. pro výuku na 1. st.</a:t>
            </a:r>
          </a:p>
          <a:p>
            <a:pPr lvl="1"/>
            <a:r>
              <a:rPr lang="cs-CZ" dirty="0" smtClean="0"/>
              <a:t>knihovník/PP jakékoliv školy/pedagog volného času</a:t>
            </a:r>
            <a:endParaRPr lang="cs-CZ" dirty="0"/>
          </a:p>
          <a:p>
            <a:pPr marL="109728" indent="0">
              <a:buNone/>
            </a:pPr>
            <a:endParaRPr lang="cs-CZ" dirty="0"/>
          </a:p>
          <a:p>
            <a:r>
              <a:rPr lang="cs-CZ" dirty="0" smtClean="0"/>
              <a:t>doklady: třídní kniha klubu, 2 žáci OŠN</a:t>
            </a:r>
            <a:endParaRPr lang="cs-CZ" dirty="0"/>
          </a:p>
          <a:p>
            <a:pPr lvl="1"/>
            <a:endParaRPr lang="cs-CZ" dirty="0" smtClean="0"/>
          </a:p>
          <a:p>
            <a:r>
              <a:rPr lang="cs-CZ" dirty="0" smtClean="0"/>
              <a:t>18 010 Kč (1 cyklus)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905287" y="6027094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7099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066800"/>
          </a:xfrm>
        </p:spPr>
        <p:txBody>
          <a:bodyPr/>
          <a:lstStyle/>
          <a:p>
            <a:r>
              <a:rPr lang="cs-CZ" cap="all" dirty="0" smtClean="0"/>
              <a:t>Systém  žádosti v OP VVV</a:t>
            </a:r>
            <a:endParaRPr lang="cs-CZ" cap="all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74643" y="1829002"/>
            <a:ext cx="8229600" cy="4325112"/>
          </a:xfrm>
        </p:spPr>
        <p:txBody>
          <a:bodyPr>
            <a:normAutofit/>
          </a:bodyPr>
          <a:lstStyle/>
          <a:p>
            <a:r>
              <a:rPr lang="cs-CZ" dirty="0" smtClean="0"/>
              <a:t>elektronické podání prostřednictvím IS KP1+</a:t>
            </a:r>
          </a:p>
          <a:p>
            <a:r>
              <a:rPr lang="cs-CZ" dirty="0" smtClean="0"/>
              <a:t>formální hodnocení</a:t>
            </a:r>
          </a:p>
          <a:p>
            <a:r>
              <a:rPr lang="cs-CZ" dirty="0" smtClean="0"/>
              <a:t>hodnocení přijatelnosti</a:t>
            </a:r>
          </a:p>
          <a:p>
            <a:r>
              <a:rPr lang="cs-CZ" dirty="0" smtClean="0"/>
              <a:t>doklady k právnímu aktu</a:t>
            </a:r>
          </a:p>
          <a:p>
            <a:r>
              <a:rPr lang="cs-CZ" dirty="0" smtClean="0"/>
              <a:t>právní akt</a:t>
            </a:r>
          </a:p>
          <a:p>
            <a:r>
              <a:rPr lang="cs-CZ" dirty="0" smtClean="0"/>
              <a:t>zálohová platba</a:t>
            </a:r>
          </a:p>
          <a:p>
            <a:r>
              <a:rPr lang="cs-CZ" dirty="0" smtClean="0"/>
              <a:t>zprávy o realizaci, žádosti o platbu</a:t>
            </a:r>
          </a:p>
          <a:p>
            <a:r>
              <a:rPr lang="cs-CZ" dirty="0" smtClean="0"/>
              <a:t>závěrečná zpráva o realizaci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903393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5113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90277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1527" y="836712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3.2 KLUB ZÁBAVNÉ LOGIKY A DESKOVÝCH HER PRO ŽÁKY ZŠ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1865" y="1988840"/>
            <a:ext cx="8229600" cy="4325112"/>
          </a:xfrm>
        </p:spPr>
        <p:txBody>
          <a:bodyPr>
            <a:normAutofit fontScale="70000" lnSpcReduction="20000"/>
          </a:bodyPr>
          <a:lstStyle/>
          <a:p>
            <a:r>
              <a:rPr lang="cs-CZ" dirty="0" smtClean="0"/>
              <a:t>cílem je rozvoj logického a strategického myšlení dětí</a:t>
            </a:r>
          </a:p>
          <a:p>
            <a:r>
              <a:rPr lang="cs-CZ" dirty="0" smtClean="0"/>
              <a:t>min. 5 žáků</a:t>
            </a:r>
          </a:p>
          <a:p>
            <a:r>
              <a:rPr lang="cs-CZ" dirty="0" smtClean="0"/>
              <a:t>zařazení min. 2 žáků ohrožených školním neúspěchem</a:t>
            </a:r>
          </a:p>
          <a:p>
            <a:r>
              <a:rPr lang="cs-CZ" dirty="0" smtClean="0"/>
              <a:t>min. 1x návštěva osobnosti v klubu</a:t>
            </a:r>
          </a:p>
          <a:p>
            <a:r>
              <a:rPr lang="cs-CZ" dirty="0" smtClean="0"/>
              <a:t>min. 1x den otevřených dveří klubu</a:t>
            </a:r>
          </a:p>
          <a:p>
            <a:r>
              <a:rPr lang="cs-CZ" dirty="0" smtClean="0"/>
              <a:t>min. 16 schůzek (90 min) v 5 po sobě jdoucích měsících – zpravidla 1x týdně</a:t>
            </a:r>
          </a:p>
          <a:p>
            <a:r>
              <a:rPr lang="cs-CZ" dirty="0" smtClean="0"/>
              <a:t>průměrná návštěvnost min. 75 % </a:t>
            </a:r>
          </a:p>
          <a:p>
            <a:r>
              <a:rPr lang="cs-CZ" dirty="0" smtClean="0"/>
              <a:t>veden 2 pracovníky:</a:t>
            </a:r>
          </a:p>
          <a:p>
            <a:pPr lvl="1"/>
            <a:r>
              <a:rPr lang="cs-CZ" dirty="0" smtClean="0"/>
              <a:t>pedagogický pracovník školy </a:t>
            </a:r>
            <a:r>
              <a:rPr lang="cs-CZ" dirty="0" err="1" smtClean="0"/>
              <a:t>kvalif</a:t>
            </a:r>
            <a:r>
              <a:rPr lang="cs-CZ" dirty="0" smtClean="0"/>
              <a:t>. pro výuku na ZŠ</a:t>
            </a:r>
          </a:p>
          <a:p>
            <a:pPr lvl="1"/>
            <a:r>
              <a:rPr lang="cs-CZ" dirty="0" smtClean="0"/>
              <a:t>PP jakékoliv školy/pedagog volného času</a:t>
            </a:r>
            <a:endParaRPr lang="cs-CZ" dirty="0"/>
          </a:p>
          <a:p>
            <a:pPr marL="109728" indent="0">
              <a:buNone/>
            </a:pPr>
            <a:endParaRPr lang="cs-CZ" dirty="0"/>
          </a:p>
          <a:p>
            <a:r>
              <a:rPr lang="cs-CZ" dirty="0" smtClean="0"/>
              <a:t>doklady: třídní kniha klubu, 2 žáci OŠN</a:t>
            </a:r>
          </a:p>
          <a:p>
            <a:pPr lvl="1"/>
            <a:endParaRPr lang="cs-CZ" dirty="0" smtClean="0"/>
          </a:p>
          <a:p>
            <a:r>
              <a:rPr lang="cs-CZ" dirty="0" smtClean="0"/>
              <a:t>18 010 Kč (1 cyklus)</a:t>
            </a:r>
          </a:p>
        </p:txBody>
      </p:sp>
    </p:spTree>
    <p:extLst>
      <p:ext uri="{BB962C8B-B14F-4D97-AF65-F5344CB8AC3E}">
        <p14:creationId xmlns:p14="http://schemas.microsoft.com/office/powerpoint/2010/main" val="94480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3.3 DOUČOVÁNÍ ŽÁKŮ ZŠ OHROŽENÝCH ŠKOLNÍM NEÚSPĚCHEM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325112"/>
          </a:xfrm>
        </p:spPr>
        <p:txBody>
          <a:bodyPr>
            <a:normAutofit/>
          </a:bodyPr>
          <a:lstStyle/>
          <a:p>
            <a:r>
              <a:rPr lang="cs-CZ" sz="2200" dirty="0" smtClean="0"/>
              <a:t>doučování vedené pedagogem, asistentem pedagoga či jinou určenou osobou</a:t>
            </a:r>
          </a:p>
          <a:p>
            <a:r>
              <a:rPr lang="cs-CZ" sz="2200" dirty="0" smtClean="0"/>
              <a:t>pro skupinu min. 3 žáků</a:t>
            </a:r>
          </a:p>
          <a:p>
            <a:r>
              <a:rPr lang="cs-CZ" sz="2200" dirty="0" smtClean="0"/>
              <a:t>žáci se mohou v průběhu realizace obměňovat</a:t>
            </a:r>
          </a:p>
          <a:p>
            <a:r>
              <a:rPr lang="cs-CZ" sz="2200" dirty="0" smtClean="0"/>
              <a:t>min. 16 hodin (60 min) v 5 po sobě jdoucích měsících – zpravidla 1x týdně</a:t>
            </a:r>
          </a:p>
          <a:p>
            <a:r>
              <a:rPr lang="cs-CZ" sz="2200" dirty="0" smtClean="0"/>
              <a:t>průměrná návštěvnost min. 75 % </a:t>
            </a:r>
          </a:p>
          <a:p>
            <a:pPr marL="109728" indent="0">
              <a:buNone/>
            </a:pPr>
            <a:endParaRPr lang="cs-CZ" sz="2200" dirty="0"/>
          </a:p>
          <a:p>
            <a:r>
              <a:rPr lang="cs-CZ" sz="2200" dirty="0" smtClean="0"/>
              <a:t>doklady: třídní kniha klubu, 3 žáci OŠN</a:t>
            </a:r>
            <a:endParaRPr lang="cs-CZ" sz="2200" dirty="0"/>
          </a:p>
          <a:p>
            <a:pPr lvl="1"/>
            <a:endParaRPr lang="cs-CZ" sz="2200" dirty="0" smtClean="0"/>
          </a:p>
          <a:p>
            <a:r>
              <a:rPr lang="cs-CZ" sz="2200" dirty="0" smtClean="0"/>
              <a:t>6 720 Kč (1 cyklus)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5984942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6595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3.3 PŘÍPRAVA NA VYUČOVÁNÍN ŽÁKŮ ZŠ OHROŽENÝCH ŠKOLNÍM NEÚSPĚCHEM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325112"/>
          </a:xfrm>
        </p:spPr>
        <p:txBody>
          <a:bodyPr>
            <a:normAutofit fontScale="77500" lnSpcReduction="20000"/>
          </a:bodyPr>
          <a:lstStyle/>
          <a:p>
            <a:r>
              <a:rPr lang="cs-CZ" dirty="0" smtClean="0"/>
              <a:t>„odpolední škola“ vedená pedagogem, asistentem pedagoga či jinou určenou osobou</a:t>
            </a:r>
          </a:p>
          <a:p>
            <a:r>
              <a:rPr lang="cs-CZ" dirty="0" smtClean="0"/>
              <a:t>pro skupinu min. 3 žáků</a:t>
            </a:r>
          </a:p>
          <a:p>
            <a:r>
              <a:rPr lang="cs-CZ" dirty="0" smtClean="0"/>
              <a:t>žáci se mohou v průběhu realizace obměňovat</a:t>
            </a:r>
          </a:p>
          <a:p>
            <a:r>
              <a:rPr lang="cs-CZ" dirty="0" smtClean="0"/>
              <a:t>min. 48 hodin (60 min) v 5 po sobě jdoucích měsících – zpravidla 3x týdně</a:t>
            </a:r>
          </a:p>
          <a:p>
            <a:r>
              <a:rPr lang="cs-CZ" dirty="0" smtClean="0"/>
              <a:t>výjimečně i mimo školu</a:t>
            </a:r>
          </a:p>
          <a:p>
            <a:r>
              <a:rPr lang="cs-CZ" dirty="0" smtClean="0"/>
              <a:t>v 1 cyklu hrazena 1x aktivita se vzdělávacím potenciálem (např. divadlo, zoo)</a:t>
            </a:r>
          </a:p>
          <a:p>
            <a:r>
              <a:rPr lang="cs-CZ" dirty="0" smtClean="0"/>
              <a:t>průměrná návštěvnost min. 75 % </a:t>
            </a:r>
          </a:p>
          <a:p>
            <a:pPr marL="109728" indent="0">
              <a:buNone/>
            </a:pPr>
            <a:endParaRPr lang="cs-CZ" dirty="0"/>
          </a:p>
          <a:p>
            <a:r>
              <a:rPr lang="cs-CZ" dirty="0" smtClean="0"/>
              <a:t>doklady: třídní kniha klubu, 3 žáci OŠN</a:t>
            </a:r>
            <a:endParaRPr lang="cs-CZ" dirty="0"/>
          </a:p>
          <a:p>
            <a:pPr lvl="1"/>
            <a:endParaRPr lang="cs-CZ" dirty="0" smtClean="0"/>
          </a:p>
          <a:p>
            <a:r>
              <a:rPr lang="cs-CZ" dirty="0" smtClean="0"/>
              <a:t>20 160 Kč (1 cyklus)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4039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4.1 ODBORNĚ ZAMĚŘENÁ TEMATICKÁ SETKÁVÁNÍ A SPOLUPRÁCE S RODIČI ŽÁKŮ ZŠ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200" dirty="0" smtClean="0"/>
              <a:t>odborně zaměřená tematická setkávání rodičů za účasti externího odborníka na téma související s </a:t>
            </a:r>
            <a:r>
              <a:rPr lang="cs-CZ" sz="2200" b="1" dirty="0" smtClean="0"/>
              <a:t>modernizací škol a vzdělávacího systému</a:t>
            </a:r>
          </a:p>
          <a:p>
            <a:r>
              <a:rPr lang="cs-CZ" sz="2200" dirty="0" smtClean="0"/>
              <a:t>min. rozsah 12 hodin (např. 6 setkání po 2 hod.)</a:t>
            </a:r>
          </a:p>
          <a:p>
            <a:r>
              <a:rPr lang="cs-CZ" sz="2200" dirty="0" smtClean="0"/>
              <a:t>pro skupinu min. 8 rodičů</a:t>
            </a:r>
          </a:p>
          <a:p>
            <a:pPr marL="109728" indent="0">
              <a:buNone/>
            </a:pPr>
            <a:endParaRPr lang="cs-CZ" sz="2200" dirty="0"/>
          </a:p>
          <a:p>
            <a:r>
              <a:rPr lang="cs-CZ" sz="2200" dirty="0" smtClean="0"/>
              <a:t>doklady: zápis o setkáních, prezenční listiny</a:t>
            </a:r>
          </a:p>
          <a:p>
            <a:endParaRPr lang="cs-CZ" sz="2200" dirty="0"/>
          </a:p>
          <a:p>
            <a:r>
              <a:rPr lang="cs-CZ" sz="2200" dirty="0" smtClean="0"/>
              <a:t>50 394 Kč (1 cyklus)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5045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INDIKÁTORY (VÝSTUPY)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počet podpůrných personálních opatření</a:t>
            </a:r>
          </a:p>
          <a:p>
            <a:r>
              <a:rPr lang="cs-CZ" dirty="0" smtClean="0"/>
              <a:t>počet podpořených osob – pracovníci ve vzdělávání</a:t>
            </a:r>
          </a:p>
          <a:p>
            <a:r>
              <a:rPr lang="cs-CZ" dirty="0" smtClean="0"/>
              <a:t>počet poskytnutých služeb individuální podpory pedagogům</a:t>
            </a:r>
          </a:p>
          <a:p>
            <a:r>
              <a:rPr lang="cs-CZ" dirty="0" smtClean="0"/>
              <a:t>počet platforem pro odborná tematická setkání</a:t>
            </a:r>
          </a:p>
          <a:p>
            <a:r>
              <a:rPr lang="cs-CZ" dirty="0" smtClean="0"/>
              <a:t>počet mimoškolních aktivit vedoucích k rozvoji kompetencí</a:t>
            </a:r>
            <a:endParaRPr lang="cs-CZ" dirty="0"/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05670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066800"/>
          </a:xfrm>
        </p:spPr>
        <p:txBody>
          <a:bodyPr/>
          <a:lstStyle/>
          <a:p>
            <a:r>
              <a:rPr lang="cs-CZ" dirty="0" smtClean="0"/>
              <a:t>INDIKÁTORY ZA PROJEKT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8559" y="1829002"/>
            <a:ext cx="8229600" cy="4325112"/>
          </a:xfrm>
        </p:spPr>
        <p:txBody>
          <a:bodyPr>
            <a:normAutofit fontScale="92500" lnSpcReduction="10000"/>
          </a:bodyPr>
          <a:lstStyle/>
          <a:p>
            <a:r>
              <a:rPr lang="cs-CZ" dirty="0" smtClean="0"/>
              <a:t>celkový počet účastníků (bagatelní podpora 24 hodin)</a:t>
            </a:r>
          </a:p>
          <a:p>
            <a:r>
              <a:rPr lang="cs-CZ" dirty="0" smtClean="0"/>
              <a:t>počet organizací, ve kterých se zvýšila kvalita výchovy a vzdělávání a </a:t>
            </a:r>
            <a:r>
              <a:rPr lang="cs-CZ" dirty="0" err="1" smtClean="0"/>
              <a:t>proinkluzivnost</a:t>
            </a:r>
            <a:endParaRPr lang="cs-CZ" dirty="0" smtClean="0"/>
          </a:p>
          <a:p>
            <a:r>
              <a:rPr lang="cs-CZ" dirty="0" smtClean="0"/>
              <a:t>počet pracovníků ve vzdělávání, kteří v praxi uplatňují nově získané poznatky a dovednosti</a:t>
            </a:r>
          </a:p>
          <a:p>
            <a:r>
              <a:rPr lang="cs-CZ" dirty="0" smtClean="0"/>
              <a:t>počet dětí a žáků s potřebou podpůrných opatření v podpořených organizacích</a:t>
            </a:r>
          </a:p>
          <a:p>
            <a:r>
              <a:rPr lang="cs-CZ" dirty="0" smtClean="0"/>
              <a:t>počet dětí, žáků a studentů Romů v podpořených organizacích</a:t>
            </a:r>
          </a:p>
          <a:p>
            <a:r>
              <a:rPr lang="cs-CZ" dirty="0" smtClean="0"/>
              <a:t>celkový počet dětí, žáků a studentů v podpořených organizacích</a:t>
            </a:r>
            <a:endParaRPr lang="cs-CZ" dirty="0"/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97309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9891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REALIZACE PROJEKTU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200" dirty="0"/>
              <a:t>zprávy o realizaci, žádosti o platbu</a:t>
            </a:r>
          </a:p>
          <a:p>
            <a:r>
              <a:rPr lang="cs-CZ" sz="2200" dirty="0"/>
              <a:t>závěrečná zpráva o realizaci</a:t>
            </a:r>
          </a:p>
          <a:p>
            <a:endParaRPr lang="cs-CZ" sz="2200" dirty="0" smtClean="0"/>
          </a:p>
          <a:p>
            <a:r>
              <a:rPr lang="cs-CZ" sz="2200" dirty="0" smtClean="0"/>
              <a:t>nepodstatná změna</a:t>
            </a:r>
          </a:p>
          <a:p>
            <a:r>
              <a:rPr lang="cs-CZ" sz="2200" dirty="0" smtClean="0"/>
              <a:t>podstatná změna</a:t>
            </a:r>
          </a:p>
          <a:p>
            <a:r>
              <a:rPr lang="cs-CZ" sz="2200" dirty="0" smtClean="0"/>
              <a:t>dokladování realizace</a:t>
            </a:r>
          </a:p>
          <a:p>
            <a:r>
              <a:rPr lang="cs-CZ" sz="2200" dirty="0" smtClean="0"/>
              <a:t>uchovávání dokumentů</a:t>
            </a:r>
          </a:p>
          <a:p>
            <a:r>
              <a:rPr lang="cs-CZ" sz="2200" dirty="0" smtClean="0"/>
              <a:t>není potřeba samostatný projektový účet</a:t>
            </a:r>
          </a:p>
          <a:p>
            <a:r>
              <a:rPr lang="cs-CZ" sz="2200" dirty="0" smtClean="0"/>
              <a:t>zadávání veřejných zakázek</a:t>
            </a:r>
          </a:p>
          <a:p>
            <a:r>
              <a:rPr lang="cs-CZ" sz="2200" dirty="0" smtClean="0"/>
              <a:t>povinná publicita</a:t>
            </a:r>
            <a:endParaRPr lang="cs-CZ" sz="2200" dirty="0"/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6877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DĚKUJEME ZA POZORNOST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2000250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9114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cap="all" dirty="0" smtClean="0"/>
              <a:t>Základní informace</a:t>
            </a:r>
            <a:endParaRPr lang="cs-CZ" cap="all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číslo výzvy: 02_16_022</a:t>
            </a:r>
          </a:p>
          <a:p>
            <a:endParaRPr lang="cs-CZ" dirty="0" smtClean="0"/>
          </a:p>
          <a:p>
            <a:r>
              <a:rPr lang="cs-CZ" dirty="0" smtClean="0"/>
              <a:t>druh výzvy: průběžná</a:t>
            </a:r>
          </a:p>
          <a:p>
            <a:endParaRPr lang="cs-CZ" dirty="0" smtClean="0"/>
          </a:p>
          <a:p>
            <a:r>
              <a:rPr lang="cs-CZ" dirty="0" smtClean="0"/>
              <a:t>alokace: 4 500 000 000 Kč</a:t>
            </a:r>
          </a:p>
          <a:p>
            <a:endParaRPr lang="cs-CZ" dirty="0" smtClean="0"/>
          </a:p>
          <a:p>
            <a:r>
              <a:rPr lang="cs-CZ" dirty="0" smtClean="0"/>
              <a:t>fond: ESF</a:t>
            </a:r>
            <a:endParaRPr lang="cs-CZ" dirty="0"/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9936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cap="all" dirty="0" smtClean="0"/>
              <a:t>Časové nastavení</a:t>
            </a:r>
            <a:endParaRPr lang="cs-CZ" cap="all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300"/>
              </a:spcAft>
            </a:pPr>
            <a:r>
              <a:rPr lang="cs-CZ" sz="2800" dirty="0" smtClean="0"/>
              <a:t>vyhlášení výzvy: </a:t>
            </a:r>
            <a:r>
              <a:rPr lang="cs-CZ" sz="2800" b="1" dirty="0" smtClean="0"/>
              <a:t>31. 5. 2016</a:t>
            </a:r>
          </a:p>
          <a:p>
            <a:pPr>
              <a:lnSpc>
                <a:spcPct val="100000"/>
              </a:lnSpc>
              <a:spcAft>
                <a:spcPts val="300"/>
              </a:spcAft>
            </a:pPr>
            <a:r>
              <a:rPr lang="cs-CZ" sz="2800" dirty="0" smtClean="0"/>
              <a:t>zahájení příjmu žádostí: </a:t>
            </a:r>
            <a:r>
              <a:rPr lang="cs-CZ" sz="2800" b="1" dirty="0" smtClean="0"/>
              <a:t>31. 5. 2016</a:t>
            </a:r>
          </a:p>
          <a:p>
            <a:pPr>
              <a:lnSpc>
                <a:spcPct val="100000"/>
              </a:lnSpc>
              <a:spcAft>
                <a:spcPts val="300"/>
              </a:spcAft>
            </a:pPr>
            <a:r>
              <a:rPr lang="cs-CZ" sz="2800" dirty="0" smtClean="0"/>
              <a:t>ukončení příjmu žádostí: nejpozději</a:t>
            </a:r>
            <a:r>
              <a:rPr lang="cs-CZ" sz="2800" b="1" dirty="0" smtClean="0"/>
              <a:t> 30. 6. 2017</a:t>
            </a:r>
          </a:p>
          <a:p>
            <a:pPr>
              <a:spcAft>
                <a:spcPts val="300"/>
              </a:spcAft>
            </a:pPr>
            <a:r>
              <a:rPr lang="cs-CZ" sz="2800" dirty="0" smtClean="0"/>
              <a:t>délka trvání projektu: </a:t>
            </a:r>
            <a:r>
              <a:rPr lang="cs-CZ" sz="2800" b="1" dirty="0" smtClean="0"/>
              <a:t>24 měsíců</a:t>
            </a:r>
          </a:p>
          <a:p>
            <a:pPr>
              <a:lnSpc>
                <a:spcPct val="100000"/>
              </a:lnSpc>
              <a:spcAft>
                <a:spcPts val="300"/>
              </a:spcAft>
            </a:pPr>
            <a:r>
              <a:rPr lang="cs-CZ" sz="2800" dirty="0" smtClean="0"/>
              <a:t>zahájení realizace: nejdříve </a:t>
            </a:r>
            <a:r>
              <a:rPr lang="cs-CZ" sz="2800" b="1" dirty="0" smtClean="0"/>
              <a:t>1. 8. 2016</a:t>
            </a:r>
          </a:p>
          <a:p>
            <a:pPr>
              <a:lnSpc>
                <a:spcPct val="100000"/>
              </a:lnSpc>
              <a:spcAft>
                <a:spcPts val="300"/>
              </a:spcAft>
            </a:pPr>
            <a:r>
              <a:rPr lang="cs-CZ" sz="2800" dirty="0" smtClean="0"/>
              <a:t>ukončení realizace: nejpozději </a:t>
            </a:r>
            <a:r>
              <a:rPr lang="cs-CZ" sz="2800" b="1" dirty="0" smtClean="0"/>
              <a:t>31. 8. 2019</a:t>
            </a:r>
          </a:p>
          <a:p>
            <a:pPr>
              <a:lnSpc>
                <a:spcPct val="100000"/>
              </a:lnSpc>
              <a:spcAft>
                <a:spcPts val="300"/>
              </a:spcAft>
            </a:pPr>
            <a:r>
              <a:rPr lang="cs-CZ" sz="2800" dirty="0"/>
              <a:t>u</a:t>
            </a:r>
            <a:r>
              <a:rPr lang="cs-CZ" sz="2800" dirty="0" smtClean="0"/>
              <a:t>držitelnost: </a:t>
            </a:r>
            <a:r>
              <a:rPr lang="cs-CZ" sz="2800" b="1" dirty="0" smtClean="0"/>
              <a:t>nerelevantní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669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cap="all" dirty="0" smtClean="0"/>
              <a:t>Relevantní pravidla a dokumenty</a:t>
            </a:r>
            <a:endParaRPr lang="cs-CZ" cap="all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300"/>
              </a:spcAft>
            </a:pPr>
            <a:r>
              <a:rPr lang="cs-CZ" sz="2800" dirty="0" smtClean="0"/>
              <a:t>Výzva a její přílohy (např. Přehled šablon a jejich věcný výklad)</a:t>
            </a:r>
          </a:p>
          <a:p>
            <a:pPr>
              <a:lnSpc>
                <a:spcPct val="100000"/>
              </a:lnSpc>
              <a:spcAft>
                <a:spcPts val="300"/>
              </a:spcAft>
            </a:pPr>
            <a:r>
              <a:rPr lang="cs-CZ" sz="2800" dirty="0" smtClean="0"/>
              <a:t>Pravidla pro žadatele a příjemce zjednodušených projektů</a:t>
            </a:r>
          </a:p>
          <a:p>
            <a:pPr>
              <a:lnSpc>
                <a:spcPct val="100000"/>
              </a:lnSpc>
              <a:spcAft>
                <a:spcPts val="300"/>
              </a:spcAft>
            </a:pPr>
            <a:r>
              <a:rPr lang="cs-CZ" dirty="0" smtClean="0"/>
              <a:t>Příručka IS KP14+</a:t>
            </a:r>
          </a:p>
          <a:p>
            <a:pPr>
              <a:lnSpc>
                <a:spcPct val="100000"/>
              </a:lnSpc>
              <a:spcAft>
                <a:spcPts val="300"/>
              </a:spcAft>
            </a:pPr>
            <a:r>
              <a:rPr lang="cs-CZ" sz="2800" dirty="0" smtClean="0"/>
              <a:t>Metodická doporučení (výše platů, obvyklé ceny)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2932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8087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066800"/>
          </a:xfrm>
        </p:spPr>
        <p:txBody>
          <a:bodyPr/>
          <a:lstStyle/>
          <a:p>
            <a:r>
              <a:rPr lang="cs-CZ" cap="all" dirty="0" smtClean="0"/>
              <a:t>Základní informace II</a:t>
            </a:r>
            <a:endParaRPr lang="cs-CZ" cap="all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839752"/>
            <a:ext cx="8229600" cy="4325112"/>
          </a:xfrm>
        </p:spPr>
        <p:txBody>
          <a:bodyPr/>
          <a:lstStyle/>
          <a:p>
            <a:r>
              <a:rPr lang="cs-CZ" dirty="0" smtClean="0"/>
              <a:t>výše podpory: 100 %</a:t>
            </a:r>
          </a:p>
          <a:p>
            <a:r>
              <a:rPr lang="cs-CZ" dirty="0" smtClean="0"/>
              <a:t>podmínka: zapojení do dotazníkového šetření MŠMT z listopadu 2015/března 2016</a:t>
            </a:r>
          </a:p>
          <a:p>
            <a:r>
              <a:rPr lang="cs-CZ" dirty="0" smtClean="0"/>
              <a:t>každá škola (IČ) podává 1 projekt</a:t>
            </a:r>
          </a:p>
          <a:p>
            <a:r>
              <a:rPr lang="cs-CZ" dirty="0" smtClean="0"/>
              <a:t>maximální rozpočet je stanoven mj. počtem dětí/žáků k 30.  9. 2015</a:t>
            </a:r>
          </a:p>
          <a:p>
            <a:r>
              <a:rPr lang="cs-CZ" dirty="0" smtClean="0"/>
              <a:t>výběr pouze z předpřipravených tzv. šablon aktivit</a:t>
            </a:r>
          </a:p>
          <a:p>
            <a:r>
              <a:rPr lang="cs-CZ" dirty="0" smtClean="0"/>
              <a:t>dokladování pouze výsledků a výstupů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1"/>
          <a:stretch/>
        </p:blipFill>
        <p:spPr bwMode="auto">
          <a:xfrm>
            <a:off x="1885950" y="6008095"/>
            <a:ext cx="5372100" cy="828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0960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istický">
  <a:themeElements>
    <a:clrScheme name="Úhly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rbanistický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834</TotalTime>
  <Words>3215</Words>
  <Application>Microsoft Office PowerPoint</Application>
  <PresentationFormat>Předvádění na obrazovce (4:3)</PresentationFormat>
  <Paragraphs>459</Paragraphs>
  <Slides>57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57</vt:i4>
      </vt:variant>
    </vt:vector>
  </HeadingPairs>
  <TitlesOfParts>
    <vt:vector size="61" baseType="lpstr">
      <vt:lpstr>Calibri</vt:lpstr>
      <vt:lpstr>Georgia</vt:lpstr>
      <vt:lpstr>Wingdings 2</vt:lpstr>
      <vt:lpstr>Urbanistický</vt:lpstr>
      <vt:lpstr> Podpora škol formou projektů zjednodušeného vykazování   </vt:lpstr>
      <vt:lpstr>Program setkání</vt:lpstr>
      <vt:lpstr>Prezentace aplikace PowerPoint</vt:lpstr>
      <vt:lpstr>ROLE MAS – ANIMACE ŠKOL</vt:lpstr>
      <vt:lpstr>Systém  žádosti v OP VVV</vt:lpstr>
      <vt:lpstr>Základní informace</vt:lpstr>
      <vt:lpstr>Časové nastavení</vt:lpstr>
      <vt:lpstr>Relevantní pravidla a dokumenty</vt:lpstr>
      <vt:lpstr>Základní informace II</vt:lpstr>
      <vt:lpstr>Finanční nastavení</vt:lpstr>
      <vt:lpstr>Finanční nastavení</vt:lpstr>
      <vt:lpstr>Výběr šablon</vt:lpstr>
      <vt:lpstr>OBSAH ŠABLONY</vt:lpstr>
      <vt:lpstr>Prezentace aplikace PowerPoint</vt:lpstr>
      <vt:lpstr>Prezentace aplikace PowerPoint</vt:lpstr>
      <vt:lpstr>TEMATICKÉ OBLASTI PRO MŠ</vt:lpstr>
      <vt:lpstr>1.1 ŠKOLNÍ ASISTENT</vt:lpstr>
      <vt:lpstr>1.2 ŠKOLNÍ SPECIÁLNÍ PEDAGOG</vt:lpstr>
      <vt:lpstr>1.3 ŠKOLNÍ PSYCHOLOG</vt:lpstr>
      <vt:lpstr>1.4 SOCIÁLNÍ PEDAGOG</vt:lpstr>
      <vt:lpstr>1.5 CHŮVA</vt:lpstr>
      <vt:lpstr>2.1 OSOBNOSTNĚ SOCIÁLNÍ ROZVOJ PP MŠ - 40 HODIN</vt:lpstr>
      <vt:lpstr>2.2 OSOBNOSTNĚ SOCIÁLNÍ ROZVOJ PP MŠ - 16 HODIN</vt:lpstr>
      <vt:lpstr>2.3 VZDĚLÁVÁNÍ PP – DVPP 16 HODIN</vt:lpstr>
      <vt:lpstr>2.4 SPECIFIKA PRÁCE PEDAGOGA S DVOULETÝMI DĚTMI V MŠ – 24 HODIN</vt:lpstr>
      <vt:lpstr>2.5 PROFESNÍ ROZVOJ PŘEDŠKOLNÍCH PEDAGOGŮ PROSTŘEDNICTVÍM SUPERVIZE</vt:lpstr>
      <vt:lpstr>2.6 SDÍLENÍ ZKUŠENOSTÍ PEDAGOGŮ Z RŮZNÝCH ŠKOL PROSTŘEDNICTVÍM VZÁJEMNÝCH NÁVŠTĚV</vt:lpstr>
      <vt:lpstr>3.1 PREVENCE LOGOPEDICKÝCH VAD A PROBLÉMŮ KOMUNIKAČNÍCH SCHOPNOSTÍ U DĚTÍ V MŠ</vt:lpstr>
      <vt:lpstr>3.2 INDIVIDUALIZACE VZDĚLÁVÁNÍ V MŠ</vt:lpstr>
      <vt:lpstr>3.3 ODBORNĚ ZAMĚŘENÁ TEMATICKÁ SETKÁVÁNÍ A SPOLUPRÁCE S RODIČI DĚTÍ V MŠ</vt:lpstr>
      <vt:lpstr>TEMATICKÉ OBLASTI PRO ZŠ</vt:lpstr>
      <vt:lpstr>1.1 ŠKOLNÍ ASISTENT</vt:lpstr>
      <vt:lpstr>1.2 ŠKOLNÍ SPECIÁLNÍ PEDAGOG</vt:lpstr>
      <vt:lpstr>1.3 ŠKOLNÍ PSYCHOLOG</vt:lpstr>
      <vt:lpstr>1.4 SOCIÁLNÍ PEDAGOG</vt:lpstr>
      <vt:lpstr>2.1 VZDĚLÁVÁNÍ PP – DVPP 16 HODIN</vt:lpstr>
      <vt:lpstr>2.2 VZDĚLÁVÁNÍ PP – DVPP 32 HODIN</vt:lpstr>
      <vt:lpstr>2.3 VZDĚLÁVÁNÍ PP ZAMĚŘENÉ NA INKLUZI – DVPP 32 HODIN</vt:lpstr>
      <vt:lpstr>2.4 VZDĚLÁVÁNÍ PP – DVPP 56 HODIN</vt:lpstr>
      <vt:lpstr>2.5 VZDĚLÁVÁNÍ PP ZAMĚŘENÉ NA INKLUZI – DVPP 56 HODIN</vt:lpstr>
      <vt:lpstr>2.6 VZDĚLÁVÁNÍ PP – DVPP 80 HODIN</vt:lpstr>
      <vt:lpstr>2.7 VZDĚLÁVÁNÍ PP ZAMĚŘENÉ NA INKLUZI – DVPP 80 HODIN</vt:lpstr>
      <vt:lpstr>2.8 VZDĚLÁVÁNÍ PEDAGOGICKÉHO SBORU ZAMĚŘENÉ NA INKLUZI - DVPP 8 HODIN</vt:lpstr>
      <vt:lpstr>2.9 VZÁJEMNÁ SPOLUPRÁCE PEDAGOGŮ ZŠ</vt:lpstr>
      <vt:lpstr>2.10 SDÍLENÍ ZKUŠENOSTÍ PEDAGOGŮ Z RŮZNÝCH ŠKOL PROSTŘEDNICTVÍM VZÁJEMNÝCH NÁVŠTĚV</vt:lpstr>
      <vt:lpstr>2.11 TANDEMOVÁ VÝUKA NA ZŠ</vt:lpstr>
      <vt:lpstr>2.12 CLIL VE VÝUCE NA ZŠ</vt:lpstr>
      <vt:lpstr>2.13 NOVÉ METODY VE VÝUCE NA ZŠ</vt:lpstr>
      <vt:lpstr>3.1 ČTENÁŘSKÝ KLUB PRO ŽÁKY ZŠ</vt:lpstr>
      <vt:lpstr>3.2 KLUB ZÁBAVNÉ LOGIKY A DESKOVÝCH HER PRO ŽÁKY ZŠ</vt:lpstr>
      <vt:lpstr>3.3 DOUČOVÁNÍ ŽÁKŮ ZŠ OHROŽENÝCH ŠKOLNÍM NEÚSPĚCHEM</vt:lpstr>
      <vt:lpstr>3.3 PŘÍPRAVA NA VYUČOVÁNÍN ŽÁKŮ ZŠ OHROŽENÝCH ŠKOLNÍM NEÚSPĚCHEM</vt:lpstr>
      <vt:lpstr>4.1 ODBORNĚ ZAMĚŘENÁ TEMATICKÁ SETKÁVÁNÍ A SPOLUPRÁCE S RODIČI ŽÁKŮ ZŠ</vt:lpstr>
      <vt:lpstr>INDIKÁTORY (VÝSTUPY)</vt:lpstr>
      <vt:lpstr>INDIKÁTORY ZA PROJEKT</vt:lpstr>
      <vt:lpstr>REALIZACE PROJEKTU</vt:lpstr>
      <vt:lpstr>DĚKUJEME ZA POZORNOST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Podpora škol formou projektů zjednodušeného vykazování   Portál IS KP14+</dc:title>
  <dc:creator>Jiri Hruby</dc:creator>
  <cp:lastModifiedBy>acer</cp:lastModifiedBy>
  <cp:revision>57</cp:revision>
  <dcterms:created xsi:type="dcterms:W3CDTF">2016-05-25T15:20:57Z</dcterms:created>
  <dcterms:modified xsi:type="dcterms:W3CDTF">2016-06-09T08:04:33Z</dcterms:modified>
</cp:coreProperties>
</file>